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4130" r:id="rId2"/>
  </p:sldMasterIdLst>
  <p:notesMasterIdLst>
    <p:notesMasterId r:id="rId72"/>
  </p:notesMasterIdLst>
  <p:sldIdLst>
    <p:sldId id="337" r:id="rId3"/>
    <p:sldId id="257" r:id="rId4"/>
    <p:sldId id="352" r:id="rId5"/>
    <p:sldId id="259" r:id="rId6"/>
    <p:sldId id="264" r:id="rId7"/>
    <p:sldId id="267" r:id="rId8"/>
    <p:sldId id="265" r:id="rId9"/>
    <p:sldId id="268" r:id="rId10"/>
    <p:sldId id="301" r:id="rId11"/>
    <p:sldId id="307" r:id="rId12"/>
    <p:sldId id="335" r:id="rId13"/>
    <p:sldId id="333" r:id="rId14"/>
    <p:sldId id="334" r:id="rId15"/>
    <p:sldId id="273" r:id="rId16"/>
    <p:sldId id="336" r:id="rId17"/>
    <p:sldId id="272" r:id="rId18"/>
    <p:sldId id="266" r:id="rId19"/>
    <p:sldId id="348" r:id="rId20"/>
    <p:sldId id="349" r:id="rId21"/>
    <p:sldId id="350" r:id="rId22"/>
    <p:sldId id="351" r:id="rId23"/>
    <p:sldId id="323" r:id="rId24"/>
    <p:sldId id="310" r:id="rId25"/>
    <p:sldId id="309" r:id="rId26"/>
    <p:sldId id="276" r:id="rId27"/>
    <p:sldId id="324" r:id="rId28"/>
    <p:sldId id="325" r:id="rId29"/>
    <p:sldId id="312" r:id="rId30"/>
    <p:sldId id="338" r:id="rId31"/>
    <p:sldId id="343" r:id="rId32"/>
    <p:sldId id="344" r:id="rId33"/>
    <p:sldId id="346" r:id="rId34"/>
    <p:sldId id="279" r:id="rId35"/>
    <p:sldId id="281" r:id="rId36"/>
    <p:sldId id="277" r:id="rId37"/>
    <p:sldId id="285" r:id="rId38"/>
    <p:sldId id="286" r:id="rId39"/>
    <p:sldId id="290" r:id="rId40"/>
    <p:sldId id="287" r:id="rId41"/>
    <p:sldId id="300" r:id="rId42"/>
    <p:sldId id="302" r:id="rId43"/>
    <p:sldId id="303" r:id="rId44"/>
    <p:sldId id="314" r:id="rId45"/>
    <p:sldId id="317" r:id="rId46"/>
    <p:sldId id="315" r:id="rId47"/>
    <p:sldId id="371" r:id="rId48"/>
    <p:sldId id="304" r:id="rId49"/>
    <p:sldId id="305" r:id="rId50"/>
    <p:sldId id="306" r:id="rId51"/>
    <p:sldId id="329" r:id="rId52"/>
    <p:sldId id="308" r:id="rId53"/>
    <p:sldId id="353" r:id="rId54"/>
    <p:sldId id="370" r:id="rId55"/>
    <p:sldId id="369" r:id="rId56"/>
    <p:sldId id="367" r:id="rId57"/>
    <p:sldId id="368" r:id="rId58"/>
    <p:sldId id="365" r:id="rId59"/>
    <p:sldId id="354" r:id="rId60"/>
    <p:sldId id="355" r:id="rId61"/>
    <p:sldId id="366" r:id="rId62"/>
    <p:sldId id="356" r:id="rId63"/>
    <p:sldId id="357" r:id="rId64"/>
    <p:sldId id="358" r:id="rId65"/>
    <p:sldId id="359" r:id="rId66"/>
    <p:sldId id="364" r:id="rId67"/>
    <p:sldId id="363" r:id="rId68"/>
    <p:sldId id="361" r:id="rId69"/>
    <p:sldId id="362" r:id="rId70"/>
    <p:sldId id="36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368" autoAdjust="0"/>
  </p:normalViewPr>
  <p:slideViewPr>
    <p:cSldViewPr>
      <p:cViewPr>
        <p:scale>
          <a:sx n="71" d="100"/>
          <a:sy n="71" d="100"/>
        </p:scale>
        <p:origin x="-138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1" d="100"/>
          <a:sy n="91" d="100"/>
        </p:scale>
        <p:origin x="-209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D06D-D2F3-408C-B33C-416E434F8FA0}" type="datetimeFigureOut">
              <a:rPr lang="en-US" smtClean="0"/>
              <a:pPr/>
              <a:t>9/29/2011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83AFB-3DFE-4136-A128-24B458B085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3AFB-3DFE-4136-A128-24B458B085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AGN --  Very bright in center of core.  Due to </a:t>
            </a:r>
            <a:r>
              <a:rPr lang="en-US" dirty="0" err="1" smtClean="0"/>
              <a:t>accreation</a:t>
            </a:r>
            <a:r>
              <a:rPr lang="en-US" dirty="0" smtClean="0"/>
              <a:t> by </a:t>
            </a:r>
            <a:r>
              <a:rPr lang="en-US" dirty="0" err="1" smtClean="0"/>
              <a:t>supermassive</a:t>
            </a:r>
            <a:r>
              <a:rPr lang="en-US" dirty="0" smtClean="0"/>
              <a:t> black hole</a:t>
            </a:r>
          </a:p>
          <a:p>
            <a:r>
              <a:rPr lang="en-US" dirty="0" smtClean="0"/>
              <a:t>              Often have jets – relativistic plasma that is collimated out of core</a:t>
            </a:r>
          </a:p>
          <a:p>
            <a:r>
              <a:rPr lang="en-US" dirty="0" smtClean="0"/>
              <a:t> Radio </a:t>
            </a:r>
            <a:r>
              <a:rPr lang="en-US" dirty="0" err="1" smtClean="0"/>
              <a:t>Galxies</a:t>
            </a:r>
            <a:r>
              <a:rPr lang="en-US" dirty="0" smtClean="0"/>
              <a:t> – loud in radio, </a:t>
            </a:r>
            <a:r>
              <a:rPr lang="en-US" dirty="0" err="1" smtClean="0"/>
              <a:t>sycrotron</a:t>
            </a:r>
            <a:r>
              <a:rPr lang="en-US" dirty="0" smtClean="0"/>
              <a:t> </a:t>
            </a:r>
            <a:r>
              <a:rPr lang="en-US" dirty="0" err="1" smtClean="0"/>
              <a:t>radtination</a:t>
            </a:r>
            <a:r>
              <a:rPr lang="en-US" dirty="0" smtClean="0"/>
              <a:t> –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Blasar</a:t>
            </a:r>
            <a:r>
              <a:rPr lang="en-US" dirty="0" smtClean="0"/>
              <a:t> – jet pointing to Earth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Quasaer</a:t>
            </a:r>
            <a:r>
              <a:rPr lang="en-US" dirty="0" smtClean="0"/>
              <a:t> – High red shift</a:t>
            </a:r>
          </a:p>
          <a:p>
            <a:r>
              <a:rPr lang="en-US" dirty="0" err="1" smtClean="0"/>
              <a:t>Blac</a:t>
            </a:r>
            <a:r>
              <a:rPr lang="en-US" dirty="0" smtClean="0"/>
              <a:t> --  </a:t>
            </a:r>
            <a:r>
              <a:rPr lang="en-US" dirty="0" err="1" smtClean="0"/>
              <a:t>Blasar</a:t>
            </a:r>
            <a:r>
              <a:rPr lang="en-US" dirty="0" smtClean="0"/>
              <a:t> with spectral </a:t>
            </a:r>
            <a:r>
              <a:rPr lang="en-US" dirty="0" err="1" smtClean="0"/>
              <a:t>feartures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3AFB-3DFE-4136-A128-24B458B0851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3AFB-3DFE-4136-A128-24B458B0851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Distributions produced by the MC must match those found in the data</a:t>
            </a:r>
          </a:p>
          <a:p>
            <a:r>
              <a:rPr lang="en-US" dirty="0" smtClean="0"/>
              <a:t>Will show good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3AFB-3DFE-4136-A128-24B458B0851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5816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581400"/>
            <a:ext cx="7315200" cy="14230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105400"/>
            <a:ext cx="7315200" cy="10858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581400"/>
            <a:ext cx="228600" cy="142303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105400"/>
            <a:ext cx="228600" cy="10858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2438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733800"/>
            <a:ext cx="4041648" cy="2438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45152" y="1219200"/>
            <a:ext cx="4041648" cy="2438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645152" y="3733800"/>
            <a:ext cx="4041648" cy="2438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62B72D-44AC-45CE-8624-0C9AB25780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3853" r:id="rId13"/>
    <p:sldLayoutId id="2147483852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4875" y="990600"/>
            <a:ext cx="7315200" cy="1423035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514600"/>
            <a:ext cx="7315200" cy="108585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990600"/>
            <a:ext cx="68580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Composition of Ultra High Energy Cosmic Rays Through Hybrid Analysis at Telescope Array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19200" y="2571750"/>
            <a:ext cx="6858000" cy="10096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Elliott Barcikowski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Defense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Utah, Department of Physics and Astronomy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Thursday, September 29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4875" y="990600"/>
            <a:ext cx="228600" cy="142303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2514600"/>
            <a:ext cx="228600" cy="10858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TA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258462"/>
            <a:ext cx="1905000" cy="1913738"/>
          </a:xfrm>
          <a:prstGeom prst="rect">
            <a:avLst/>
          </a:prstGeom>
        </p:spPr>
      </p:pic>
      <p:pic>
        <p:nvPicPr>
          <p:cNvPr id="16" name="Picture 15" descr="U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" y="4381500"/>
            <a:ext cx="24003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Proton and Iron X</a:t>
            </a:r>
            <a:r>
              <a:rPr lang="en-US" baseline="-25000" dirty="0" smtClean="0"/>
              <a:t>max</a:t>
            </a:r>
            <a:r>
              <a:rPr lang="en-US" dirty="0" smtClean="0"/>
              <a:t> Distributions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Content Placeholder 14" descr="corsika_xmax_dis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918"/>
            <a:ext cx="4041775" cy="3321689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Proton X</a:t>
            </a:r>
            <a:r>
              <a:rPr lang="en-US" baseline="-25000" dirty="0" smtClean="0"/>
              <a:t>max</a:t>
            </a:r>
            <a:r>
              <a:rPr lang="en-US" dirty="0" smtClean="0"/>
              <a:t> distributions are deeper and wider than iron distributions</a:t>
            </a:r>
          </a:p>
          <a:p>
            <a:r>
              <a:rPr lang="en-US" dirty="0" smtClean="0"/>
              <a:t>Resulting iron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r>
              <a:rPr lang="en-US" dirty="0" smtClean="0"/>
              <a:t> is narrower than that from proton primaries</a:t>
            </a:r>
          </a:p>
          <a:p>
            <a:r>
              <a:rPr lang="en-US" dirty="0" smtClean="0"/>
              <a:t>The distributions overlap</a:t>
            </a:r>
          </a:p>
          <a:p>
            <a:pPr lvl="1"/>
            <a:r>
              <a:rPr lang="en-US" dirty="0" smtClean="0"/>
              <a:t>Good resolution in X</a:t>
            </a:r>
            <a:r>
              <a:rPr lang="en-US" baseline="-25000" dirty="0" smtClean="0"/>
              <a:t>max</a:t>
            </a:r>
            <a:r>
              <a:rPr lang="en-US" dirty="0" smtClean="0"/>
              <a:t>  is critical to successfully resolve 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Telescope Array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Content Placeholder 9" descr="ta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5235" y="1219200"/>
            <a:ext cx="4436365" cy="4937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9" descr="ta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5235" y="1219200"/>
            <a:ext cx="4436365" cy="49371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Telescope Array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BRM-FD-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971800"/>
            <a:ext cx="3911454" cy="2931506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4764024" y="4681728"/>
            <a:ext cx="219456" cy="27432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595360" y="4992624"/>
            <a:ext cx="219456" cy="27432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676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Black Rock Mesa and Long Ridge Fluorescence Detectors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9" descr="ta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5235" y="1219200"/>
            <a:ext cx="4436365" cy="49371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Telescope Array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 descr="IMG_6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4191000" cy="279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436227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Middle Drum Fluorescence Detector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035040" y="1536192"/>
            <a:ext cx="219456" cy="274320"/>
          </a:xfrm>
          <a:prstGeom prst="ellipse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BRM/LR Fluorescence Detectors (I)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Image produced by 16x16 PMT “Cluster Box”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3.3 m diameter mirrors collect light and focus it on the cluster box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 descr="cluster_box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8425"/>
            <a:ext cx="4038600" cy="3028950"/>
          </a:xfrm>
        </p:spPr>
      </p:pic>
      <p:pic>
        <p:nvPicPr>
          <p:cNvPr id="11" name="Content Placeholder 10" descr="brm_constructi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8425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BRM/LR Fluorescence Detectors (II)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Content Placeholder 12" descr="dig_wf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6714" y="1219200"/>
            <a:ext cx="3942746" cy="4937125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PMT provide 2D image with ~1</a:t>
            </a:r>
            <a:r>
              <a:rPr lang="en-US" baseline="30000" dirty="0" smtClean="0">
                <a:latin typeface="Times New Roman"/>
                <a:cs typeface="Times New Roman"/>
              </a:rPr>
              <a:t>°</a:t>
            </a:r>
            <a:r>
              <a:rPr lang="en-US" dirty="0" smtClean="0"/>
              <a:t> angular resolution</a:t>
            </a:r>
          </a:p>
          <a:p>
            <a:r>
              <a:rPr lang="en-US" dirty="0" smtClean="0"/>
              <a:t>FADC digitization provides a PMT “trace” with 100 ns binning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Array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Content Placeholder 9" descr="sd_in_fiel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4041775" cy="3031331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x 3 m</a:t>
            </a:r>
            <a:r>
              <a:rPr lang="en-US" baseline="30000" dirty="0" smtClean="0"/>
              <a:t>2</a:t>
            </a:r>
            <a:r>
              <a:rPr lang="en-US" dirty="0" smtClean="0"/>
              <a:t> scintillator plastic</a:t>
            </a:r>
          </a:p>
          <a:p>
            <a:r>
              <a:rPr lang="en-US" dirty="0" smtClean="0"/>
              <a:t>2 photo-multiplier tubes</a:t>
            </a:r>
          </a:p>
          <a:p>
            <a:pPr lvl="1"/>
            <a:r>
              <a:rPr lang="en-US" dirty="0" smtClean="0"/>
              <a:t>1 per scintillator layer</a:t>
            </a:r>
          </a:p>
          <a:p>
            <a:r>
              <a:rPr lang="en-US" dirty="0" smtClean="0"/>
              <a:t>Self powered with solar panels</a:t>
            </a:r>
          </a:p>
          <a:p>
            <a:r>
              <a:rPr lang="en-US" dirty="0" smtClean="0"/>
              <a:t>Radio communication facilitates data acquisition and trigger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Telescope Array Hybrid Detector</a:t>
            </a:r>
            <a:endParaRPr lang="en-US" dirty="0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5" name="Content Placeholder 44"/>
          <p:cNvGraphicFramePr>
            <a:graphicFrameLocks noChangeAspect="1"/>
          </p:cNvGraphicFramePr>
          <p:nvPr>
            <p:ph sz="quarter" idx="1"/>
          </p:nvPr>
        </p:nvGraphicFramePr>
        <p:xfrm>
          <a:off x="2420938" y="3579813"/>
          <a:ext cx="114300" cy="215900"/>
        </p:xfrm>
        <a:graphic>
          <a:graphicData uri="http://schemas.openxmlformats.org/presentationml/2006/ole">
            <p:oleObj spid="_x0000_s39939" name="Equation" r:id="rId3" imgW="114120" imgH="215640" progId="Equation.3">
              <p:embed/>
            </p:oleObj>
          </a:graphicData>
        </a:graphic>
      </p:graphicFrame>
      <p:sp>
        <p:nvSpPr>
          <p:cNvPr id="49" name="Content Placeholder 4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 observes </a:t>
            </a:r>
            <a:r>
              <a:rPr lang="en-US" dirty="0" smtClean="0">
                <a:solidFill>
                  <a:schemeClr val="accent2"/>
                </a:solidFill>
              </a:rPr>
              <a:t>longitudinal</a:t>
            </a:r>
            <a:r>
              <a:rPr lang="en-US" dirty="0" smtClean="0"/>
              <a:t> development close to shower core</a:t>
            </a:r>
          </a:p>
          <a:p>
            <a:r>
              <a:rPr lang="en-US" dirty="0" smtClean="0"/>
              <a:t>SD observes </a:t>
            </a:r>
            <a:r>
              <a:rPr lang="en-US" dirty="0" smtClean="0">
                <a:solidFill>
                  <a:schemeClr val="accent2"/>
                </a:solidFill>
              </a:rPr>
              <a:t>lateral</a:t>
            </a:r>
            <a:r>
              <a:rPr lang="en-US" dirty="0" smtClean="0"/>
              <a:t> distributions of particles</a:t>
            </a:r>
          </a:p>
          <a:p>
            <a:r>
              <a:rPr lang="en-US" dirty="0" smtClean="0"/>
              <a:t>Hybrid data allows for the observation of X</a:t>
            </a:r>
            <a:r>
              <a:rPr lang="en-US" baseline="-25000" dirty="0" smtClean="0"/>
              <a:t>max</a:t>
            </a:r>
            <a:r>
              <a:rPr lang="en-US" dirty="0" smtClean="0"/>
              <a:t> with well constrained geometries.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953001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4191001"/>
            <a:ext cx="457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21361675">
            <a:off x="851567" y="2401802"/>
            <a:ext cx="3409404" cy="1901997"/>
          </a:xfrm>
          <a:prstGeom prst="triangle">
            <a:avLst>
              <a:gd name="adj" fmla="val 64224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0200" y="2667001"/>
            <a:ext cx="1676400" cy="22860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1800" y="4876801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29000" y="4876801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86200" y="4876801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14600" y="4876801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50292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FD Station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50292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SD Array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3121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Particle Tracks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 rot="8590711">
            <a:off x="2569464" y="4488424"/>
            <a:ext cx="838200" cy="152400"/>
          </a:xfrm>
          <a:prstGeom prst="blockArc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>
            <a:off x="1904999" y="3154680"/>
            <a:ext cx="829818" cy="150876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>
            <a:off x="1981200" y="3124200"/>
            <a:ext cx="1165860" cy="124358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1520" y="2587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EAS Axis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352800" y="4267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Shower Front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 rot="8978736">
            <a:off x="1428494" y="4004967"/>
            <a:ext cx="810535" cy="143465"/>
          </a:xfrm>
          <a:custGeom>
            <a:avLst/>
            <a:gdLst>
              <a:gd name="connsiteX0" fmla="*/ 0 w 1483744"/>
              <a:gd name="connsiteY0" fmla="*/ 212785 h 261668"/>
              <a:gd name="connsiteX1" fmla="*/ 207034 w 1483744"/>
              <a:gd name="connsiteY1" fmla="*/ 5751 h 261668"/>
              <a:gd name="connsiteX2" fmla="*/ 396815 w 1483744"/>
              <a:gd name="connsiteY2" fmla="*/ 247291 h 261668"/>
              <a:gd name="connsiteX3" fmla="*/ 603849 w 1483744"/>
              <a:gd name="connsiteY3" fmla="*/ 14378 h 261668"/>
              <a:gd name="connsiteX4" fmla="*/ 802257 w 1483744"/>
              <a:gd name="connsiteY4" fmla="*/ 238665 h 261668"/>
              <a:gd name="connsiteX5" fmla="*/ 1000665 w 1483744"/>
              <a:gd name="connsiteY5" fmla="*/ 23004 h 261668"/>
              <a:gd name="connsiteX6" fmla="*/ 1173193 w 1483744"/>
              <a:gd name="connsiteY6" fmla="*/ 247291 h 261668"/>
              <a:gd name="connsiteX7" fmla="*/ 1337095 w 1483744"/>
              <a:gd name="connsiteY7" fmla="*/ 109268 h 261668"/>
              <a:gd name="connsiteX8" fmla="*/ 1483744 w 1483744"/>
              <a:gd name="connsiteY8" fmla="*/ 83389 h 261668"/>
              <a:gd name="connsiteX9" fmla="*/ 1483744 w 1483744"/>
              <a:gd name="connsiteY9" fmla="*/ 83389 h 26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3744" h="261668">
                <a:moveTo>
                  <a:pt x="0" y="212785"/>
                </a:moveTo>
                <a:cubicBezTo>
                  <a:pt x="70449" y="106392"/>
                  <a:pt x="140898" y="0"/>
                  <a:pt x="207034" y="5751"/>
                </a:cubicBezTo>
                <a:cubicBezTo>
                  <a:pt x="273170" y="11502"/>
                  <a:pt x="330679" y="245853"/>
                  <a:pt x="396815" y="247291"/>
                </a:cubicBezTo>
                <a:cubicBezTo>
                  <a:pt x="462951" y="248729"/>
                  <a:pt x="536275" y="15816"/>
                  <a:pt x="603849" y="14378"/>
                </a:cubicBezTo>
                <a:cubicBezTo>
                  <a:pt x="671423" y="12940"/>
                  <a:pt x="736121" y="237227"/>
                  <a:pt x="802257" y="238665"/>
                </a:cubicBezTo>
                <a:cubicBezTo>
                  <a:pt x="868393" y="240103"/>
                  <a:pt x="938842" y="21566"/>
                  <a:pt x="1000665" y="23004"/>
                </a:cubicBezTo>
                <a:cubicBezTo>
                  <a:pt x="1062488" y="24442"/>
                  <a:pt x="1117121" y="232914"/>
                  <a:pt x="1173193" y="247291"/>
                </a:cubicBezTo>
                <a:cubicBezTo>
                  <a:pt x="1229265" y="261668"/>
                  <a:pt x="1285337" y="136585"/>
                  <a:pt x="1337095" y="109268"/>
                </a:cubicBezTo>
                <a:cubicBezTo>
                  <a:pt x="1388853" y="81951"/>
                  <a:pt x="1483744" y="83389"/>
                  <a:pt x="1483744" y="83389"/>
                </a:cubicBezTo>
                <a:lnTo>
                  <a:pt x="1483744" y="83389"/>
                </a:lnTo>
              </a:path>
            </a:pathLst>
          </a:custGeom>
          <a:ln w="158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 rot="8978736">
            <a:off x="1342370" y="3852567"/>
            <a:ext cx="810535" cy="143465"/>
          </a:xfrm>
          <a:custGeom>
            <a:avLst/>
            <a:gdLst>
              <a:gd name="connsiteX0" fmla="*/ 0 w 1483744"/>
              <a:gd name="connsiteY0" fmla="*/ 212785 h 261668"/>
              <a:gd name="connsiteX1" fmla="*/ 207034 w 1483744"/>
              <a:gd name="connsiteY1" fmla="*/ 5751 h 261668"/>
              <a:gd name="connsiteX2" fmla="*/ 396815 w 1483744"/>
              <a:gd name="connsiteY2" fmla="*/ 247291 h 261668"/>
              <a:gd name="connsiteX3" fmla="*/ 603849 w 1483744"/>
              <a:gd name="connsiteY3" fmla="*/ 14378 h 261668"/>
              <a:gd name="connsiteX4" fmla="*/ 802257 w 1483744"/>
              <a:gd name="connsiteY4" fmla="*/ 238665 h 261668"/>
              <a:gd name="connsiteX5" fmla="*/ 1000665 w 1483744"/>
              <a:gd name="connsiteY5" fmla="*/ 23004 h 261668"/>
              <a:gd name="connsiteX6" fmla="*/ 1173193 w 1483744"/>
              <a:gd name="connsiteY6" fmla="*/ 247291 h 261668"/>
              <a:gd name="connsiteX7" fmla="*/ 1337095 w 1483744"/>
              <a:gd name="connsiteY7" fmla="*/ 109268 h 261668"/>
              <a:gd name="connsiteX8" fmla="*/ 1483744 w 1483744"/>
              <a:gd name="connsiteY8" fmla="*/ 83389 h 261668"/>
              <a:gd name="connsiteX9" fmla="*/ 1483744 w 1483744"/>
              <a:gd name="connsiteY9" fmla="*/ 83389 h 26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3744" h="261668">
                <a:moveTo>
                  <a:pt x="0" y="212785"/>
                </a:moveTo>
                <a:cubicBezTo>
                  <a:pt x="70449" y="106392"/>
                  <a:pt x="140898" y="0"/>
                  <a:pt x="207034" y="5751"/>
                </a:cubicBezTo>
                <a:cubicBezTo>
                  <a:pt x="273170" y="11502"/>
                  <a:pt x="330679" y="245853"/>
                  <a:pt x="396815" y="247291"/>
                </a:cubicBezTo>
                <a:cubicBezTo>
                  <a:pt x="462951" y="248729"/>
                  <a:pt x="536275" y="15816"/>
                  <a:pt x="603849" y="14378"/>
                </a:cubicBezTo>
                <a:cubicBezTo>
                  <a:pt x="671423" y="12940"/>
                  <a:pt x="736121" y="237227"/>
                  <a:pt x="802257" y="238665"/>
                </a:cubicBezTo>
                <a:cubicBezTo>
                  <a:pt x="868393" y="240103"/>
                  <a:pt x="938842" y="21566"/>
                  <a:pt x="1000665" y="23004"/>
                </a:cubicBezTo>
                <a:cubicBezTo>
                  <a:pt x="1062488" y="24442"/>
                  <a:pt x="1117121" y="232914"/>
                  <a:pt x="1173193" y="247291"/>
                </a:cubicBezTo>
                <a:cubicBezTo>
                  <a:pt x="1229265" y="261668"/>
                  <a:pt x="1285337" y="136585"/>
                  <a:pt x="1337095" y="109268"/>
                </a:cubicBezTo>
                <a:cubicBezTo>
                  <a:pt x="1388853" y="81951"/>
                  <a:pt x="1483744" y="83389"/>
                  <a:pt x="1483744" y="83389"/>
                </a:cubicBezTo>
                <a:lnTo>
                  <a:pt x="1483744" y="83389"/>
                </a:lnTo>
              </a:path>
            </a:pathLst>
          </a:custGeom>
          <a:ln w="158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" y="343918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Fluorescence Photons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304800" y="1219200"/>
            <a:ext cx="48006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Simulation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8" name="Picture 37" descr="fd_s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45902"/>
            <a:ext cx="2667000" cy="24116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38400" y="1295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Fluorescence photons are simulated on shower axis based on GH parameters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304800" y="1219200"/>
            <a:ext cx="48006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52400" y="3733800"/>
            <a:ext cx="4724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Simulation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7" name="Picture 36" descr="clf001_raytr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2527556" cy="2438400"/>
          </a:xfrm>
          <a:prstGeom prst="rect">
            <a:avLst/>
          </a:prstGeom>
        </p:spPr>
      </p:pic>
      <p:pic>
        <p:nvPicPr>
          <p:cNvPr id="38" name="Picture 37" descr="fd_s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45902"/>
            <a:ext cx="2667000" cy="24116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38400" y="1295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Fluorescence photons are simulated on shower axis based on GH parameters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24200" y="3886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Ray-tracing ensures correct treatment of optics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s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100" y="3238500"/>
            <a:ext cx="20193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cosmic rays?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Relativistic atomic nuclei originating  outside the Solar System</a:t>
            </a:r>
          </a:p>
          <a:p>
            <a:pPr lvl="1"/>
            <a:r>
              <a:rPr lang="en-US" dirty="0" smtClean="0"/>
              <a:t>“Ultra High Energy” </a:t>
            </a:r>
            <a:r>
              <a:rPr lang="en-US" dirty="0" smtClean="0">
                <a:sym typeface="Wingdings" pitchFamily="2" charset="2"/>
              </a:rPr>
              <a:t> E &gt; 10</a:t>
            </a:r>
            <a:r>
              <a:rPr lang="en-US" baseline="30000" dirty="0" smtClean="0">
                <a:sym typeface="Wingdings" pitchFamily="2" charset="2"/>
              </a:rPr>
              <a:t>17</a:t>
            </a:r>
            <a:r>
              <a:rPr lang="en-US" dirty="0" smtClean="0">
                <a:sym typeface="Wingdings" pitchFamily="2" charset="2"/>
              </a:rPr>
              <a:t>eV</a:t>
            </a:r>
          </a:p>
          <a:p>
            <a:r>
              <a:rPr lang="en-US" dirty="0" smtClean="0">
                <a:sym typeface="Wingdings" pitchFamily="2" charset="2"/>
              </a:rPr>
              <a:t>First discovered by Victor Hess by measuring radiation in high altitude balloon flights (1911-1913)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Awarded the Nobel Prize in physics in 1936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276600"/>
            <a:ext cx="63246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Produced by the most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energetic processes in the Universe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Galactic: 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Super novae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300" baseline="0" dirty="0" smtClean="0">
                <a:solidFill>
                  <a:schemeClr val="tx2"/>
                </a:solidFill>
                <a:sym typeface="Wingdings" pitchFamily="2" charset="2"/>
              </a:rPr>
              <a:t>Extragalactic:</a:t>
            </a:r>
            <a:r>
              <a:rPr lang="en-US" sz="2300" dirty="0" smtClean="0">
                <a:solidFill>
                  <a:schemeClr val="tx2"/>
                </a:solidFill>
                <a:sym typeface="Wingdings" pitchFamily="2" charset="2"/>
              </a:rPr>
              <a:t>  Active Galactic Nuclei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304800" y="1219200"/>
            <a:ext cx="48006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257800" y="1676400"/>
            <a:ext cx="3733800" cy="4114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638800" y="3048000"/>
            <a:ext cx="31242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52400" y="3733800"/>
            <a:ext cx="4724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Simulation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7" name="Picture 36" descr="clf001_raytr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2527556" cy="2438400"/>
          </a:xfrm>
          <a:prstGeom prst="rect">
            <a:avLst/>
          </a:prstGeom>
        </p:spPr>
      </p:pic>
      <p:pic>
        <p:nvPicPr>
          <p:cNvPr id="38" name="Picture 37" descr="fd_s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45902"/>
            <a:ext cx="2667000" cy="24116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38400" y="1295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Fluorescence photons are simulated on shower axis based on GH parameters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24200" y="3886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Ray-tracing ensures correct treatment of optics 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400800" y="5486400"/>
            <a:ext cx="213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15000" y="3200400"/>
            <a:ext cx="1676400" cy="22860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086600" y="5410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543800" y="5410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8001000" y="5410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629400" y="5410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81800" y="4038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Particle Tracks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58" name="Block Arc 57"/>
          <p:cNvSpPr/>
          <p:nvPr/>
        </p:nvSpPr>
        <p:spPr>
          <a:xfrm rot="8590711">
            <a:off x="6684264" y="5021823"/>
            <a:ext cx="838200" cy="152400"/>
          </a:xfrm>
          <a:prstGeom prst="blockArc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6019799" y="3688079"/>
            <a:ext cx="829818" cy="150876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6096000" y="3657599"/>
            <a:ext cx="1165860" cy="124358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7400" y="3200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EAS Axis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467600" y="4800599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Shower Front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91200" y="1752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particles from CORSIKA simulations are thrown against a simulated SD array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Thrown MC Distributions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</a:t>
            </a:r>
            <a:r>
              <a:rPr lang="en-US" dirty="0" err="1" smtClean="0"/>
              <a:t>Barcikowski</a:t>
            </a:r>
            <a:r>
              <a:rPr lang="en-US" dirty="0" smtClean="0"/>
              <a:t>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Simulated MC distributions must reflect underlining physics</a:t>
            </a:r>
          </a:p>
          <a:p>
            <a:pPr lvl="0">
              <a:defRPr/>
            </a:pPr>
            <a:r>
              <a:rPr lang="en-US" dirty="0" smtClean="0"/>
              <a:t>Must test the boundaries of the detector</a:t>
            </a:r>
          </a:p>
          <a:p>
            <a:pPr lvl="0">
              <a:defRPr/>
            </a:pPr>
            <a:r>
              <a:rPr lang="en-US" dirty="0" smtClean="0"/>
              <a:t>Data and MC are identical</a:t>
            </a:r>
          </a:p>
          <a:p>
            <a:pPr lvl="1">
              <a:defRPr/>
            </a:pPr>
            <a:r>
              <a:rPr lang="en-US" dirty="0" smtClean="0"/>
              <a:t>Both are reconstructed with the SAME programs</a:t>
            </a:r>
          </a:p>
          <a:p>
            <a:pPr>
              <a:defRPr/>
            </a:pPr>
            <a:r>
              <a:rPr lang="en-US" dirty="0" smtClean="0"/>
              <a:t>Distributions from MC must match those in the data!</a:t>
            </a:r>
          </a:p>
        </p:txBody>
      </p:sp>
      <p:pic>
        <p:nvPicPr>
          <p:cNvPr id="8" name="Content Placeholder 7" descr="thrown_energie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809589"/>
            <a:ext cx="3086605" cy="2515011"/>
          </a:xfrm>
        </p:spPr>
      </p:pic>
      <p:pic>
        <p:nvPicPr>
          <p:cNvPr id="9" name="Content Placeholder 8" descr="thrown_co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219200"/>
            <a:ext cx="279564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Geometry Reconstruction (I)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 descr="mirror_display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1" y="1182996"/>
            <a:ext cx="2688336" cy="2580803"/>
          </a:xfrm>
        </p:spPr>
      </p:pic>
      <p:sp>
        <p:nvSpPr>
          <p:cNvPr id="14" name="TextBox 13"/>
          <p:cNvSpPr txBox="1"/>
          <p:nvPr/>
        </p:nvSpPr>
        <p:spPr>
          <a:xfrm>
            <a:off x="3657600" y="1219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 of triggered FD PMTs constrain event geometry to a Shower Detector Plane (SDP)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638800" y="1828800"/>
          <a:ext cx="1828800" cy="609600"/>
        </p:xfrm>
        <a:graphic>
          <a:graphicData uri="http://schemas.openxmlformats.org/presentationml/2006/ole">
            <p:oleObj spid="_x0000_s102402" name="Equation" r:id="rId4" imgW="1028520" imgH="342720" progId="Equation.3">
              <p:embed/>
            </p:oleObj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 descr="sd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2419085"/>
            <a:ext cx="2104217" cy="27625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91200" y="2514600"/>
            <a:ext cx="2971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Cosmic ray event geometries:</a:t>
            </a:r>
          </a:p>
          <a:p>
            <a:r>
              <a:rPr lang="en-US" sz="1400" dirty="0" smtClean="0"/>
              <a:t>R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-- distance of closest approach</a:t>
            </a:r>
          </a:p>
          <a:p>
            <a:r>
              <a:rPr lang="el-GR" sz="1400" dirty="0" smtClean="0">
                <a:latin typeface="Times New Roman"/>
                <a:cs typeface="Times New Roman"/>
                <a:sym typeface="Wingdings" pitchFamily="2" charset="2"/>
              </a:rPr>
              <a:t>ψ</a:t>
            </a:r>
            <a:r>
              <a:rPr lang="en-US" sz="1400" dirty="0" smtClean="0">
                <a:latin typeface="Times New Roman"/>
                <a:cs typeface="Times New Roman"/>
                <a:sym typeface="Wingdings" pitchFamily="2" charset="2"/>
              </a:rPr>
              <a:t>  -- Angle inside SPD</a:t>
            </a:r>
          </a:p>
          <a:p>
            <a:r>
              <a:rPr lang="en-US" sz="1400" dirty="0" smtClean="0">
                <a:latin typeface="Times New Roman"/>
                <a:cs typeface="Times New Roman"/>
                <a:sym typeface="Wingdings" pitchFamily="2" charset="2"/>
              </a:rPr>
              <a:t>t</a:t>
            </a:r>
            <a:r>
              <a:rPr lang="en-US" sz="1400" baseline="-25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sz="1400" dirty="0" smtClean="0">
                <a:latin typeface="Times New Roman"/>
                <a:cs typeface="Times New Roman"/>
                <a:sym typeface="Wingdings" pitchFamily="2" charset="2"/>
              </a:rPr>
              <a:t> -- Time at </a:t>
            </a:r>
            <a:r>
              <a:rPr lang="en-US" sz="1400" dirty="0" smtClean="0"/>
              <a:t>R</a:t>
            </a:r>
            <a:r>
              <a:rPr lang="en-US" sz="1400" baseline="-25000" dirty="0" smtClean="0"/>
              <a:t>p</a:t>
            </a:r>
            <a:endParaRPr lang="en-US" sz="1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867400" y="4191000"/>
          <a:ext cx="2860766" cy="685800"/>
        </p:xfrm>
        <a:graphic>
          <a:graphicData uri="http://schemas.openxmlformats.org/presentationml/2006/ole">
            <p:oleObj spid="_x0000_s102404" name="Equation" r:id="rId6" imgW="1854000" imgH="444240" progId="Equation.3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3505200" y="2438400"/>
            <a:ext cx="53340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Geometry Reconstruction (I)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Content Placeholder 7" descr="mirror_display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1" y="1182996"/>
            <a:ext cx="2688336" cy="2580803"/>
          </a:xfrm>
        </p:spPr>
      </p:pic>
      <p:pic>
        <p:nvPicPr>
          <p:cNvPr id="9" name="Content Placeholder 8" descr="sd_array_event.pn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86756" y="3764910"/>
            <a:ext cx="2689844" cy="2559690"/>
          </a:xfrm>
        </p:spPr>
      </p:pic>
      <p:sp>
        <p:nvSpPr>
          <p:cNvPr id="10" name="TextBox 9"/>
          <p:cNvSpPr txBox="1"/>
          <p:nvPr/>
        </p:nvSpPr>
        <p:spPr>
          <a:xfrm>
            <a:off x="3657600" y="1219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 of triggered FD PMTs constrain event geometry to a Shower Detector Plane (SDP)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52488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charge of triggered SDs constrains the core to a center of charge</a:t>
            </a:r>
            <a:endParaRPr lang="en-US" dirty="0"/>
          </a:p>
        </p:txBody>
      </p:sp>
      <p:pic>
        <p:nvPicPr>
          <p:cNvPr id="12" name="Picture 11" descr="sd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2419085"/>
            <a:ext cx="2104217" cy="2762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2514600"/>
            <a:ext cx="2971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Cosmic ray event geometries:</a:t>
            </a:r>
          </a:p>
          <a:p>
            <a:r>
              <a:rPr lang="en-US" sz="1400" dirty="0" smtClean="0"/>
              <a:t>R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-- distance of closest approach</a:t>
            </a:r>
          </a:p>
          <a:p>
            <a:r>
              <a:rPr lang="el-GR" sz="1400" dirty="0" smtClean="0">
                <a:latin typeface="Times New Roman"/>
                <a:cs typeface="Times New Roman"/>
                <a:sym typeface="Wingdings" pitchFamily="2" charset="2"/>
              </a:rPr>
              <a:t>ψ</a:t>
            </a:r>
            <a:r>
              <a:rPr lang="en-US" sz="1400" dirty="0" smtClean="0">
                <a:latin typeface="Times New Roman"/>
                <a:cs typeface="Times New Roman"/>
                <a:sym typeface="Wingdings" pitchFamily="2" charset="2"/>
              </a:rPr>
              <a:t>  -- Angle inside SPD</a:t>
            </a:r>
          </a:p>
          <a:p>
            <a:r>
              <a:rPr lang="en-US" sz="1400" dirty="0" smtClean="0">
                <a:latin typeface="Times New Roman"/>
                <a:cs typeface="Times New Roman"/>
                <a:sym typeface="Wingdings" pitchFamily="2" charset="2"/>
              </a:rPr>
              <a:t>t</a:t>
            </a:r>
            <a:r>
              <a:rPr lang="en-US" sz="1400" baseline="-25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sz="1400" dirty="0" smtClean="0">
                <a:latin typeface="Times New Roman"/>
                <a:cs typeface="Times New Roman"/>
                <a:sym typeface="Wingdings" pitchFamily="2" charset="2"/>
              </a:rPr>
              <a:t> -- Time at </a:t>
            </a:r>
            <a:r>
              <a:rPr lang="en-US" sz="1400" dirty="0" smtClean="0"/>
              <a:t>R</a:t>
            </a:r>
            <a:r>
              <a:rPr lang="en-US" sz="1400" baseline="-25000" dirty="0" smtClean="0"/>
              <a:t>p</a:t>
            </a:r>
            <a:endParaRPr lang="en-US" sz="1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867400" y="4191000"/>
          <a:ext cx="2860766" cy="685800"/>
        </p:xfrm>
        <a:graphic>
          <a:graphicData uri="http://schemas.openxmlformats.org/presentationml/2006/ole">
            <p:oleObj spid="_x0000_s54275" name="Equation" r:id="rId6" imgW="1854000" imgH="4442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638800" y="1828800"/>
          <a:ext cx="1828800" cy="609600"/>
        </p:xfrm>
        <a:graphic>
          <a:graphicData uri="http://schemas.openxmlformats.org/presentationml/2006/ole">
            <p:oleObj spid="_x0000_s54276" name="Equation" r:id="rId7" imgW="1028520" imgH="34272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813570" y="5257800"/>
          <a:ext cx="1873230" cy="914400"/>
        </p:xfrm>
        <a:graphic>
          <a:graphicData uri="http://schemas.openxmlformats.org/presentationml/2006/ole">
            <p:oleObj spid="_x0000_s54277" name="Equation" r:id="rId8" imgW="1066680" imgH="52056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505200" y="2438400"/>
            <a:ext cx="53340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Geometry Reconstruction (II)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5" name="Content Placeholder 14" descr="hybrid_timin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4041775" cy="3846205"/>
          </a:xfrm>
        </p:spPr>
      </p:pic>
      <p:sp>
        <p:nvSpPr>
          <p:cNvPr id="14" name="Content Placeholder 1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3051048"/>
          </a:xfrm>
        </p:spPr>
        <p:txBody>
          <a:bodyPr>
            <a:normAutofit/>
          </a:bodyPr>
          <a:lstStyle/>
          <a:p>
            <a:r>
              <a:rPr lang="en-US" dirty="0" smtClean="0"/>
              <a:t>Each triggered FD PMT and SD detector provides timing data</a:t>
            </a:r>
          </a:p>
          <a:p>
            <a:r>
              <a:rPr lang="en-US" dirty="0" smtClean="0"/>
              <a:t>Construct a 4 component </a:t>
            </a:r>
            <a:r>
              <a:rPr lang="el-GR" dirty="0" smtClean="0">
                <a:latin typeface="Times New Roman"/>
                <a:cs typeface="Times New Roman"/>
              </a:rPr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function using all available information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751388" y="3886200"/>
          <a:ext cx="3438378" cy="1066800"/>
        </p:xfrm>
        <a:graphic>
          <a:graphicData uri="http://schemas.openxmlformats.org/presentationml/2006/ole">
            <p:oleObj spid="_x0000_s55298" name="Equation" r:id="rId4" imgW="1485720" imgH="48240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14400" y="5181600"/>
          <a:ext cx="3200400" cy="895216"/>
        </p:xfrm>
        <a:graphic>
          <a:graphicData uri="http://schemas.openxmlformats.org/presentationml/2006/ole">
            <p:oleObj spid="_x0000_s55299" name="Equation" r:id="rId5" imgW="1815840" imgH="507960" progId="Equation.3">
              <p:embed/>
            </p:oleObj>
          </a:graphicData>
        </a:graphic>
      </p:graphicFrame>
      <p:sp>
        <p:nvSpPr>
          <p:cNvPr id="18" name="Content Placeholder 13"/>
          <p:cNvSpPr txBox="1">
            <a:spLocks/>
          </p:cNvSpPr>
          <p:nvPr/>
        </p:nvSpPr>
        <p:spPr>
          <a:xfrm>
            <a:off x="4492752" y="5029200"/>
            <a:ext cx="4041648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3"/>
          <p:cNvSpPr txBox="1">
            <a:spLocks/>
          </p:cNvSpPr>
          <p:nvPr/>
        </p:nvSpPr>
        <p:spPr>
          <a:xfrm>
            <a:off x="4568952" y="5102352"/>
            <a:ext cx="4041648" cy="10698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Minimize in 5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Longitudinal Profile Reconstruction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Content Placeholder 9" descr="profile_exampl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3886200" cy="4937125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1755648"/>
          </a:xfrm>
        </p:spPr>
        <p:txBody>
          <a:bodyPr>
            <a:normAutofit/>
          </a:bodyPr>
          <a:lstStyle/>
          <a:p>
            <a:r>
              <a:rPr lang="en-US" dirty="0" smtClean="0"/>
              <a:t>Using reconstructed geometry use </a:t>
            </a:r>
            <a:r>
              <a:rPr lang="en-US" dirty="0" smtClean="0">
                <a:solidFill>
                  <a:schemeClr val="accent2"/>
                </a:solidFill>
              </a:rPr>
              <a:t>Inverse Monte Carlo</a:t>
            </a:r>
            <a:r>
              <a:rPr lang="en-US" dirty="0" smtClean="0"/>
              <a:t> to find the best N</a:t>
            </a:r>
            <a:r>
              <a:rPr lang="en-US" baseline="-25000" dirty="0" smtClean="0"/>
              <a:t>max</a:t>
            </a:r>
            <a:r>
              <a:rPr lang="en-US" dirty="0" smtClean="0"/>
              <a:t>, X</a:t>
            </a:r>
            <a:r>
              <a:rPr lang="en-US" baseline="-25000" dirty="0" smtClean="0"/>
              <a:t>max</a:t>
            </a:r>
            <a:r>
              <a:rPr lang="en-US" dirty="0" smtClean="0"/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267200" y="2971800"/>
          <a:ext cx="4816642" cy="914400"/>
        </p:xfrm>
        <a:graphic>
          <a:graphicData uri="http://schemas.openxmlformats.org/presentationml/2006/ole">
            <p:oleObj spid="_x0000_s56322" name="Equation" r:id="rId4" imgW="3009600" imgH="57132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24388" y="3886200"/>
          <a:ext cx="4048125" cy="914400"/>
        </p:xfrm>
        <a:graphic>
          <a:graphicData uri="http://schemas.openxmlformats.org/presentationml/2006/ole">
            <p:oleObj spid="_x0000_s56323" name="Equation" r:id="rId5" imgW="2247840" imgH="50796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822723" y="5562600"/>
          <a:ext cx="2949677" cy="762000"/>
        </p:xfrm>
        <a:graphic>
          <a:graphicData uri="http://schemas.openxmlformats.org/presentationml/2006/ole">
            <p:oleObj spid="_x0000_s56324" name="Equation" r:id="rId6" imgW="1523880" imgH="393480" progId="Equation.3">
              <p:embed/>
            </p:oleObj>
          </a:graphicData>
        </a:graphic>
      </p:graphicFrame>
      <p:sp>
        <p:nvSpPr>
          <p:cNvPr id="14" name="Content Placeholder 8"/>
          <p:cNvSpPr txBox="1">
            <a:spLocks/>
          </p:cNvSpPr>
          <p:nvPr/>
        </p:nvSpPr>
        <p:spPr>
          <a:xfrm>
            <a:off x="4645152" y="4724400"/>
            <a:ext cx="4041648" cy="1755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GH fit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leads to calculation of the shower energy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Energy Correction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Content Placeholder 7" descr="mec_overla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63469"/>
            <a:ext cx="4041775" cy="3321812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shower energy results 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cs typeface="Times New Roman"/>
              </a:rPr>
              <a:t> and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dirty="0" smtClean="0">
                <a:cs typeface="Times New Roman"/>
              </a:rPr>
              <a:t> particles and does not result in fluorescence</a:t>
            </a:r>
          </a:p>
          <a:p>
            <a:r>
              <a:rPr lang="en-US" dirty="0" smtClean="0">
                <a:cs typeface="Times New Roman"/>
              </a:rPr>
              <a:t>This “Missing Energy” must be corrected for in reconstruction</a:t>
            </a:r>
          </a:p>
          <a:p>
            <a:r>
              <a:rPr lang="en-US" dirty="0" smtClean="0">
                <a:cs typeface="Times New Roman"/>
              </a:rPr>
              <a:t>CORSIKA is used estimate the average missing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876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4% difference between proton and iron simulation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and Quality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86200" cy="4937760"/>
          </a:xfrm>
        </p:spPr>
        <p:txBody>
          <a:bodyPr/>
          <a:lstStyle/>
          <a:p>
            <a:r>
              <a:rPr lang="en-US" dirty="0" smtClean="0"/>
              <a:t>All hybrid data before implementation of hybrid trigger</a:t>
            </a:r>
          </a:p>
          <a:p>
            <a:pPr lvl="1"/>
            <a:r>
              <a:rPr lang="en-US" dirty="0" smtClean="0"/>
              <a:t>May 2008 – September 2010</a:t>
            </a:r>
          </a:p>
          <a:p>
            <a:r>
              <a:rPr lang="en-US" dirty="0" smtClean="0"/>
              <a:t>Results in 454 hybrid events and 74 hybrid-stereo events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1207905"/>
          <a:ext cx="4648200" cy="504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338943"/>
                <a:gridCol w="1328057"/>
              </a:tblGrid>
              <a:tr h="643855">
                <a:tc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LR Events</a:t>
                      </a:r>
                      <a:endParaRPr lang="en-US" dirty="0"/>
                    </a:p>
                  </a:txBody>
                  <a:tcPr/>
                </a:tc>
              </a:tr>
              <a:tr h="3951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None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3085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2720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951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Good Weather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1933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1696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951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 &gt; 10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18.5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521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439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95129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 pitchFamily="18" charset="0"/>
                          <a:cs typeface="Times New Roman"/>
                        </a:rPr>
                        <a:t>θ</a:t>
                      </a:r>
                      <a:r>
                        <a:rPr lang="en-US" dirty="0" smtClean="0">
                          <a:latin typeface="Times New Roman" pitchFamily="18" charset="0"/>
                        </a:rPr>
                        <a:t> &lt; 55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/>
                        </a:rPr>
                        <a:t>°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432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327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77448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 pitchFamily="18" charset="0"/>
                          <a:cs typeface="Times New Roman"/>
                        </a:rPr>
                        <a:t>χ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/>
                        </a:rPr>
                        <a:t>2</a:t>
                      </a:r>
                      <a:r>
                        <a:rPr lang="en-US" baseline="-25000" dirty="0" smtClean="0">
                          <a:latin typeface="Times New Roman" pitchFamily="18" charset="0"/>
                        </a:rPr>
                        <a:t>geom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/>
                        </a:rPr>
                        <a:t> / DOF &lt; 5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429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367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67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 pitchFamily="18" charset="0"/>
                          <a:cs typeface="Times New Roman"/>
                        </a:rPr>
                        <a:t>χ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/>
                        </a:rPr>
                        <a:t>2</a:t>
                      </a:r>
                      <a:r>
                        <a:rPr lang="en-US" baseline="-25000" dirty="0" smtClean="0">
                          <a:latin typeface="Times New Roman" pitchFamily="18" charset="0"/>
                        </a:rPr>
                        <a:t>prfl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/>
                        </a:rPr>
                        <a:t> / DOF &lt; 5</a:t>
                      </a:r>
                      <a:endParaRPr lang="en-US" dirty="0" smtClean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350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327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8860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</a:rPr>
                        <a:t>X</a:t>
                      </a:r>
                      <a:r>
                        <a:rPr lang="en-US" baseline="-25000" dirty="0" err="1" smtClean="0">
                          <a:latin typeface="Times New Roman" pitchFamily="18" charset="0"/>
                        </a:rPr>
                        <a:t>low</a:t>
                      </a:r>
                      <a:r>
                        <a:rPr lang="en-US" baseline="0" dirty="0" smtClean="0">
                          <a:latin typeface="Times New Roman" pitchFamily="18" charset="0"/>
                        </a:rPr>
                        <a:t> &lt; X</a:t>
                      </a:r>
                      <a:r>
                        <a:rPr lang="en-US" baseline="-25000" dirty="0" smtClean="0">
                          <a:latin typeface="Times New Roman" pitchFamily="18" charset="0"/>
                        </a:rPr>
                        <a:t>max</a:t>
                      </a:r>
                      <a:r>
                        <a:rPr lang="en-US" baseline="0" dirty="0" smtClean="0">
                          <a:latin typeface="Times New Roman" pitchFamily="18" charset="0"/>
                        </a:rPr>
                        <a:t> &lt; </a:t>
                      </a:r>
                      <a:r>
                        <a:rPr lang="en-US" baseline="0" dirty="0" err="1" smtClean="0">
                          <a:latin typeface="Times New Roman" pitchFamily="18" charset="0"/>
                        </a:rPr>
                        <a:t>X</a:t>
                      </a:r>
                      <a:r>
                        <a:rPr lang="en-US" baseline="-25000" dirty="0" err="1" smtClean="0">
                          <a:latin typeface="Times New Roman" pitchFamily="18" charset="0"/>
                        </a:rPr>
                        <a:t>high</a:t>
                      </a:r>
                      <a:endParaRPr lang="en-US" baseline="-2500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324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291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91477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 pitchFamily="18" charset="0"/>
                        </a:rPr>
                        <a:t>ψ</a:t>
                      </a:r>
                      <a:r>
                        <a:rPr lang="en-US" dirty="0" smtClean="0">
                          <a:latin typeface="Times New Roman" pitchFamily="18" charset="0"/>
                        </a:rPr>
                        <a:t> &lt; 130</a:t>
                      </a:r>
                      <a:r>
                        <a:rPr lang="en-US" baseline="30000" dirty="0" smtClean="0">
                          <a:latin typeface="Times New Roman" pitchFamily="18" charset="0"/>
                          <a:cs typeface="Times New Roman"/>
                        </a:rPr>
                        <a:t>°</a:t>
                      </a:r>
                      <a:r>
                        <a:rPr lang="en-US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</a:rPr>
                        <a:t> &amp;&amp; track time &gt; 7</a:t>
                      </a:r>
                      <a:r>
                        <a:rPr lang="el-GR" baseline="0" dirty="0" smtClean="0">
                          <a:latin typeface="Times New Roman" pitchFamily="18" charset="0"/>
                          <a:cs typeface="Times New Roman"/>
                        </a:rPr>
                        <a:t>μ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/>
                        </a:rPr>
                        <a:t>s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294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269</a:t>
                      </a:r>
                    </a:p>
                  </a:txBody>
                  <a:tcPr/>
                </a:tc>
              </a:tr>
              <a:tr h="6914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core inside</a:t>
                      </a:r>
                      <a:r>
                        <a:rPr lang="en-US" baseline="0" dirty="0" smtClean="0">
                          <a:latin typeface="Times New Roman" pitchFamily="18" charset="0"/>
                        </a:rPr>
                        <a:t> SD array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276</a:t>
                      </a:r>
                      <a:endParaRPr lang="en-US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</a:rPr>
                        <a:t>252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Scale Treatment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85800"/>
          </a:xfrm>
        </p:spPr>
        <p:txBody>
          <a:bodyPr/>
          <a:lstStyle/>
          <a:p>
            <a:r>
              <a:rPr lang="en-US" dirty="0" smtClean="0"/>
              <a:t>27% difference between FD and SD energies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hybrid events </a:t>
            </a:r>
            <a:r>
              <a:rPr lang="en-US" dirty="0" smtClean="0"/>
              <a:t>where the </a:t>
            </a:r>
            <a:r>
              <a:rPr lang="en-US" dirty="0" smtClean="0"/>
              <a:t>SD </a:t>
            </a:r>
            <a:r>
              <a:rPr lang="en-US" dirty="0" smtClean="0"/>
              <a:t>trigger aperture is flat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3" name="Content Placeholder 12" descr="sd_fd_energy_scale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4038600" cy="3297834"/>
          </a:xfrm>
        </p:spPr>
      </p:pic>
      <p:pic>
        <p:nvPicPr>
          <p:cNvPr id="12" name="Content Placeholder 11" descr="sd_aper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4038600" cy="3430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Studies (Zenith)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Content Placeholder 7" descr="hZenRes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pic>
        <p:nvPicPr>
          <p:cNvPr id="9" name="Content Placeholder 8" descr="hZenRes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2023681"/>
            <a:ext cx="4041775" cy="3321812"/>
          </a:xfrm>
        </p:spPr>
      </p:pic>
      <p:sp>
        <p:nvSpPr>
          <p:cNvPr id="10" name="TextBox 9"/>
          <p:cNvSpPr txBox="1"/>
          <p:nvPr/>
        </p:nvSpPr>
        <p:spPr>
          <a:xfrm>
            <a:off x="2971800" y="2678668"/>
            <a:ext cx="144780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RMS: 0.54</a:t>
            </a:r>
            <a:r>
              <a:rPr lang="en-US" baseline="30000" dirty="0" smtClean="0">
                <a:latin typeface="Times New Roman"/>
                <a:cs typeface="Times New Roman"/>
              </a:rPr>
              <a:t>°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667000"/>
            <a:ext cx="144780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RMS: 0.52</a:t>
            </a:r>
            <a:r>
              <a:rPr lang="en-US" baseline="30000" dirty="0" smtClean="0">
                <a:latin typeface="Times New Roman"/>
                <a:cs typeface="Times New Roman"/>
              </a:rPr>
              <a:t>°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All-Particle Spectrum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Steady power law over many decades in energy</a:t>
            </a:r>
          </a:p>
          <a:p>
            <a:r>
              <a:rPr lang="en-US" dirty="0" smtClean="0"/>
              <a:t>Large flux at low energies</a:t>
            </a:r>
          </a:p>
          <a:p>
            <a:r>
              <a:rPr lang="en-US" dirty="0" smtClean="0"/>
              <a:t>Low flux for Ultra High Energies</a:t>
            </a:r>
          </a:p>
          <a:p>
            <a:r>
              <a:rPr lang="en-US" dirty="0" smtClean="0"/>
              <a:t>Much higher in energy than may be produced in an accelerator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3" descr="AllSpectra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767" y="1219200"/>
            <a:ext cx="3940641" cy="4937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Studies (R</a:t>
            </a:r>
            <a:r>
              <a:rPr lang="en-US" baseline="-25000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Content Placeholder 7" descr="hRpRes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pic>
        <p:nvPicPr>
          <p:cNvPr id="9" name="Content Placeholder 8" descr="hRpRes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2023681"/>
            <a:ext cx="4041775" cy="3321812"/>
          </a:xfrm>
        </p:spPr>
      </p:pic>
      <p:sp>
        <p:nvSpPr>
          <p:cNvPr id="10" name="TextBox 9"/>
          <p:cNvSpPr txBox="1"/>
          <p:nvPr/>
        </p:nvSpPr>
        <p:spPr>
          <a:xfrm>
            <a:off x="2971800" y="2678668"/>
            <a:ext cx="144780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RMS: 94 m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667000"/>
            <a:ext cx="144780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RMS: 90 m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Studies (Energy)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Content Placeholder 7" descr="hEnergyRes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pic>
        <p:nvPicPr>
          <p:cNvPr id="9" name="Content Placeholder 8" descr="hEnergyRes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2023681"/>
            <a:ext cx="4041775" cy="3321812"/>
          </a:xfrm>
        </p:spPr>
      </p:pic>
      <p:sp>
        <p:nvSpPr>
          <p:cNvPr id="10" name="TextBox 9"/>
          <p:cNvSpPr txBox="1"/>
          <p:nvPr/>
        </p:nvSpPr>
        <p:spPr>
          <a:xfrm>
            <a:off x="2971800" y="2678668"/>
            <a:ext cx="14478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Mean: 8.5%</a:t>
            </a:r>
          </a:p>
          <a:p>
            <a:r>
              <a:rPr lang="en-US" dirty="0" smtClean="0"/>
              <a:t>RMS: 7.2%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2667000"/>
            <a:ext cx="14478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Mean: 2.3%</a:t>
            </a:r>
          </a:p>
          <a:p>
            <a:r>
              <a:rPr lang="en-US" dirty="0" smtClean="0"/>
              <a:t>RMS: 6.0%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Studies (X</a:t>
            </a:r>
            <a:r>
              <a:rPr lang="en-US" baseline="-25000" dirty="0" smtClean="0"/>
              <a:t>max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Content Placeholder 7" descr="hXMaxRes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pic>
        <p:nvPicPr>
          <p:cNvPr id="9" name="Content Placeholder 8" descr="hXMaxRes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2023681"/>
            <a:ext cx="4041775" cy="3321812"/>
          </a:xfrm>
        </p:spPr>
      </p:pic>
      <p:sp>
        <p:nvSpPr>
          <p:cNvPr id="10" name="TextBox 9"/>
          <p:cNvSpPr txBox="1"/>
          <p:nvPr/>
        </p:nvSpPr>
        <p:spPr>
          <a:xfrm>
            <a:off x="2743200" y="2678668"/>
            <a:ext cx="19812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Mean: -2.3 g/cm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RMS: 20 g/cm</a:t>
            </a:r>
            <a:r>
              <a:rPr lang="en-US" baseline="30000" dirty="0" smtClean="0"/>
              <a:t>2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667000"/>
            <a:ext cx="19812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Mean: -3.9 g/cm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RMS: 15 g/cm</a:t>
            </a:r>
            <a:r>
              <a:rPr lang="en-US" baseline="30000" dirty="0" smtClean="0"/>
              <a:t>2</a:t>
            </a:r>
            <a:endParaRPr lang="en-US" baseline="300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(X</a:t>
            </a:r>
            <a:r>
              <a:rPr lang="en-US" baseline="-25000" dirty="0" smtClean="0"/>
              <a:t>core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Content Placeholder 9" descr="hXCore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13" name="Content Placeholder 12" descr="hXCore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Data/Monte Carlo (Zenith Angle)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Content Placeholder 7" descr="hZen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Zen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Title 276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Data/Monte Carlo (Track Length)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764" name="Content Placeholder 2763" descr="hAzmExtent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2767" name="Content Placeholder 2766" descr="hAzmExtent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Content Placeholder 7" descr="hPsi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Psi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3200400" y="2502932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91400" y="248412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21909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(R</a:t>
            </a:r>
            <a:r>
              <a:rPr lang="en-US" baseline="-25000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Content Placeholder 7" descr="hRp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Rp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(Energy)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Content Placeholder 7" descr="hEnergy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Energy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1417320" y="1664732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137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77840" y="1664732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137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(X</a:t>
            </a:r>
            <a:r>
              <a:rPr lang="en-US" baseline="-25000" dirty="0" smtClean="0"/>
              <a:t>max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Content Placeholder 7" descr="hXMax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XMax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All-Particle Spectrum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anim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Four clearly defined spectral features</a:t>
            </a:r>
          </a:p>
          <a:p>
            <a:pPr lvl="1"/>
            <a:r>
              <a:rPr lang="en-US" dirty="0" smtClean="0"/>
              <a:t>Knee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Knee</a:t>
            </a:r>
          </a:p>
          <a:p>
            <a:pPr lvl="1"/>
            <a:r>
              <a:rPr lang="en-US" dirty="0" smtClean="0"/>
              <a:t>Ankle</a:t>
            </a:r>
          </a:p>
          <a:p>
            <a:pPr lvl="1"/>
            <a:r>
              <a:rPr lang="en-US" dirty="0" smtClean="0"/>
              <a:t>Cutoff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max</a:t>
            </a:r>
            <a:r>
              <a:rPr lang="en-US" dirty="0" smtClean="0"/>
              <a:t> (10</a:t>
            </a:r>
            <a:r>
              <a:rPr lang="en-US" baseline="30000" dirty="0" smtClean="0"/>
              <a:t>18.5</a:t>
            </a:r>
            <a:r>
              <a:rPr lang="en-US" dirty="0" smtClean="0"/>
              <a:t> eV &lt; E &lt; 10</a:t>
            </a:r>
            <a:r>
              <a:rPr lang="en-US" baseline="30000" dirty="0" smtClean="0"/>
              <a:t>18.9</a:t>
            </a:r>
            <a:r>
              <a:rPr lang="en-US" dirty="0" smtClean="0"/>
              <a:t> eV)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2" name="Content Placeholder 11" descr="hData18.5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3040" y="1170432"/>
            <a:ext cx="2653933" cy="2560320"/>
          </a:xfrm>
        </p:spPr>
      </p:pic>
      <p:pic>
        <p:nvPicPr>
          <p:cNvPr id="14" name="Content Placeholder 13" descr="hData18.85.png"/>
          <p:cNvPicPr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63040" y="3767328"/>
            <a:ext cx="2651760" cy="2560320"/>
          </a:xfrm>
        </p:spPr>
      </p:pic>
      <p:pic>
        <p:nvPicPr>
          <p:cNvPr id="13" name="Content Placeholder 12" descr="hData18.65.png"/>
          <p:cNvPicPr>
            <a:picLocks noGrp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5184648" y="1170432"/>
            <a:ext cx="2651760" cy="2560320"/>
          </a:xfrm>
        </p:spPr>
      </p:pic>
      <p:pic>
        <p:nvPicPr>
          <p:cNvPr id="11" name="Content Placeholder 10" descr="hData18.95.png"/>
          <p:cNvPicPr>
            <a:picLocks noGrp="1" noChangeAspect="1"/>
          </p:cNvPicPr>
          <p:nvPr>
            <p:ph sz="quarter" idx="15"/>
          </p:nvPr>
        </p:nvPicPr>
        <p:blipFill>
          <a:blip r:embed="rId5" cstate="print"/>
          <a:stretch>
            <a:fillRect/>
          </a:stretch>
        </p:blipFill>
        <p:spPr>
          <a:xfrm>
            <a:off x="5184648" y="3767328"/>
            <a:ext cx="2653933" cy="256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hData19.15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60868" y="3764280"/>
            <a:ext cx="2653932" cy="2560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max</a:t>
            </a:r>
            <a:r>
              <a:rPr lang="en-US" dirty="0" smtClean="0"/>
              <a:t> (10</a:t>
            </a:r>
            <a:r>
              <a:rPr lang="en-US" baseline="30000" dirty="0" smtClean="0"/>
              <a:t>18.9</a:t>
            </a:r>
            <a:r>
              <a:rPr lang="en-US" dirty="0" smtClean="0"/>
              <a:t> eV &lt; E &lt; 10</a:t>
            </a:r>
            <a:r>
              <a:rPr lang="en-US" baseline="30000" dirty="0" smtClean="0"/>
              <a:t>19.3</a:t>
            </a:r>
            <a:r>
              <a:rPr lang="en-US" dirty="0" smtClean="0"/>
              <a:t> eV)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80266" y="6356350"/>
            <a:ext cx="2289048" cy="365760"/>
          </a:xfrm>
        </p:spPr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" name="Content Placeholder 19" descr="hData18.95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60868" y="1173480"/>
            <a:ext cx="2653932" cy="2560320"/>
          </a:xfrm>
        </p:spPr>
      </p:pic>
      <p:pic>
        <p:nvPicPr>
          <p:cNvPr id="21" name="Content Placeholder 20" descr="hData19.05.pn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170432"/>
            <a:ext cx="2653932" cy="2560320"/>
          </a:xfrm>
        </p:spPr>
      </p:pic>
      <p:pic>
        <p:nvPicPr>
          <p:cNvPr id="23" name="Content Placeholder 22" descr="hData19.25.png"/>
          <p:cNvPicPr>
            <a:picLocks noGrp="1" noChangeAspect="1"/>
          </p:cNvPicPr>
          <p:nvPr>
            <p:ph sz="quarter" idx="15"/>
          </p:nvPr>
        </p:nvPicPr>
        <p:blipFill>
          <a:blip r:embed="rId5" cstate="print"/>
          <a:stretch>
            <a:fillRect/>
          </a:stretch>
        </p:blipFill>
        <p:spPr>
          <a:xfrm>
            <a:off x="5181600" y="3767328"/>
            <a:ext cx="2653932" cy="256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max</a:t>
            </a:r>
            <a:r>
              <a:rPr lang="en-US" dirty="0" smtClean="0"/>
              <a:t> (E &gt; 10</a:t>
            </a:r>
            <a:r>
              <a:rPr lang="en-US" baseline="30000" dirty="0" smtClean="0"/>
              <a:t>19.3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2" name="Content Placeholder 11" descr="hData18.5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3039" y="1170432"/>
            <a:ext cx="2653932" cy="2560320"/>
          </a:xfrm>
        </p:spPr>
      </p:pic>
      <p:pic>
        <p:nvPicPr>
          <p:cNvPr id="14" name="Content Placeholder 13" descr="hData18.85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63040" y="3767328"/>
            <a:ext cx="2653932" cy="2560320"/>
          </a:xfrm>
        </p:spPr>
      </p:pic>
      <p:pic>
        <p:nvPicPr>
          <p:cNvPr id="13" name="Content Placeholder 12" descr="hData18.65.png"/>
          <p:cNvPicPr>
            <a:picLocks noGrp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5184648" y="1170432"/>
            <a:ext cx="2651760" cy="2560320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 with MC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Content Placeholder 7" descr="xmax_k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Using the binned X</a:t>
            </a:r>
            <a:r>
              <a:rPr lang="en-US" baseline="-25000" dirty="0" smtClean="0"/>
              <a:t>max</a:t>
            </a:r>
            <a:r>
              <a:rPr lang="en-US" dirty="0" smtClean="0"/>
              <a:t> distributions (slides 55-57) we may use statistical tests to compare the distributions</a:t>
            </a:r>
          </a:p>
          <a:p>
            <a:r>
              <a:rPr lang="en-US" dirty="0" smtClean="0"/>
              <a:t>Completely excludes iron MC until 10</a:t>
            </a:r>
            <a:r>
              <a:rPr lang="en-US" baseline="30000" dirty="0" smtClean="0"/>
              <a:t>19.3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Study: Mean X</a:t>
            </a:r>
            <a:r>
              <a:rPr lang="en-US" baseline="-25000" dirty="0" smtClean="0"/>
              <a:t>max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" name="Content Placeholder 9" descr="mc_mean_xmax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&lt;X</a:t>
            </a:r>
            <a:r>
              <a:rPr lang="en-US" baseline="-25000" dirty="0" smtClean="0"/>
              <a:t>max</a:t>
            </a:r>
            <a:r>
              <a:rPr lang="en-US" dirty="0" smtClean="0"/>
              <a:t>&gt; can provide a single measurement to quantify the distributions in each energy bin</a:t>
            </a:r>
          </a:p>
          <a:p>
            <a:r>
              <a:rPr lang="en-US" dirty="0" smtClean="0"/>
              <a:t>The fits shown here for proton and iron MC will be used to compare against the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X</a:t>
            </a:r>
            <a:r>
              <a:rPr lang="en-US" baseline="-25000" dirty="0" smtClean="0"/>
              <a:t>max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" name="Content Placeholder 7" descr="mean_xmax_dat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mean X</a:t>
            </a:r>
            <a:r>
              <a:rPr lang="en-US" baseline="-25000" dirty="0" smtClean="0"/>
              <a:t>max</a:t>
            </a:r>
            <a:r>
              <a:rPr lang="en-US" dirty="0" smtClean="0"/>
              <a:t> from the data agrees with proton MC</a:t>
            </a:r>
          </a:p>
          <a:p>
            <a:r>
              <a:rPr lang="en-US" dirty="0" smtClean="0"/>
              <a:t>The data is shifted 10 g/cm</a:t>
            </a:r>
            <a:r>
              <a:rPr lang="en-US" baseline="30000" dirty="0" smtClean="0"/>
              <a:t>2</a:t>
            </a:r>
            <a:r>
              <a:rPr lang="en-US" dirty="0" smtClean="0"/>
              <a:t> shallower than the MC</a:t>
            </a:r>
          </a:p>
          <a:p>
            <a:r>
              <a:rPr lang="en-US" dirty="0" smtClean="0"/>
              <a:t>Would find better agreement with different </a:t>
            </a:r>
            <a:r>
              <a:rPr lang="en-US" dirty="0" err="1" smtClean="0"/>
              <a:t>hadronic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QGSJet01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X</a:t>
            </a:r>
            <a:r>
              <a:rPr lang="en-US" baseline="-25000" dirty="0" smtClean="0"/>
              <a:t>max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mean X</a:t>
            </a:r>
            <a:r>
              <a:rPr lang="en-US" baseline="-25000" dirty="0" smtClean="0"/>
              <a:t>max</a:t>
            </a:r>
            <a:r>
              <a:rPr lang="en-US" dirty="0" smtClean="0"/>
              <a:t> from the data agrees with proton MC</a:t>
            </a:r>
          </a:p>
          <a:p>
            <a:r>
              <a:rPr lang="en-US" dirty="0" smtClean="0"/>
              <a:t>The data is shifted 10 g/cm</a:t>
            </a:r>
            <a:r>
              <a:rPr lang="en-US" baseline="30000" dirty="0" smtClean="0"/>
              <a:t>2</a:t>
            </a:r>
            <a:r>
              <a:rPr lang="en-US" dirty="0" smtClean="0"/>
              <a:t> shallower than the MC</a:t>
            </a:r>
          </a:p>
          <a:p>
            <a:r>
              <a:rPr lang="en-US" dirty="0" smtClean="0"/>
              <a:t>Would find better agreement with different </a:t>
            </a:r>
            <a:r>
              <a:rPr lang="en-US" dirty="0" err="1" smtClean="0"/>
              <a:t>hadronic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QGSJet01</a:t>
            </a:r>
            <a:endParaRPr lang="en-US" dirty="0"/>
          </a:p>
        </p:txBody>
      </p:sp>
      <p:pic>
        <p:nvPicPr>
          <p:cNvPr id="10" name="Content Placeholder 9" descr="xmax_qgsjet01_gues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4979"/>
            <a:ext cx="4041775" cy="3385567"/>
          </a:xfrm>
        </p:spPr>
      </p:pic>
      <p:sp>
        <p:nvSpPr>
          <p:cNvPr id="11" name="TextBox 10"/>
          <p:cNvSpPr txBox="1"/>
          <p:nvPr/>
        </p:nvSpPr>
        <p:spPr>
          <a:xfrm>
            <a:off x="1600200" y="1371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QGSJet01??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Shifted X</a:t>
            </a:r>
            <a:r>
              <a:rPr lang="en-US" baseline="-25000" dirty="0" smtClean="0"/>
              <a:t>max</a:t>
            </a:r>
            <a:r>
              <a:rPr lang="en-US" dirty="0" smtClean="0"/>
              <a:t> (10</a:t>
            </a:r>
            <a:r>
              <a:rPr lang="en-US" baseline="30000" dirty="0" smtClean="0"/>
              <a:t>18.5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 &lt; E &lt; 10</a:t>
            </a:r>
            <a:r>
              <a:rPr lang="en-US" baseline="30000" dirty="0" smtClean="0"/>
              <a:t>18.8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" name="Content Placeholder 9" descr="hData18.55.shif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3040" y="1170432"/>
            <a:ext cx="2653932" cy="2560320"/>
          </a:xfrm>
        </p:spPr>
      </p:pic>
      <p:pic>
        <p:nvPicPr>
          <p:cNvPr id="12" name="Content Placeholder 11" descr="hData18.75.shift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63040" y="3767328"/>
            <a:ext cx="2653932" cy="2560320"/>
          </a:xfrm>
        </p:spPr>
      </p:pic>
      <p:pic>
        <p:nvPicPr>
          <p:cNvPr id="17" name="Content Placeholder 16" descr="hData18.65.shift.pn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5184648" y="1170432"/>
            <a:ext cx="2653932" cy="2560320"/>
          </a:xfrm>
        </p:spPr>
      </p:pic>
      <p:pic>
        <p:nvPicPr>
          <p:cNvPr id="15" name="Content Placeholder 14" descr="hData18.85.shift.png"/>
          <p:cNvPicPr>
            <a:picLocks noGrp="1" noChangeAspect="1"/>
          </p:cNvPicPr>
          <p:nvPr>
            <p:ph sz="quarter" idx="15"/>
          </p:nvPr>
        </p:nvPicPr>
        <p:blipFill>
          <a:blip r:embed="rId5" cstate="print"/>
          <a:stretch>
            <a:fillRect/>
          </a:stretch>
        </p:blipFill>
        <p:spPr>
          <a:xfrm>
            <a:off x="5184648" y="3767328"/>
            <a:ext cx="2653932" cy="256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Shifted X</a:t>
            </a:r>
            <a:r>
              <a:rPr lang="en-US" baseline="-25000" dirty="0" smtClean="0"/>
              <a:t>max</a:t>
            </a:r>
            <a:r>
              <a:rPr lang="en-US" dirty="0" smtClean="0"/>
              <a:t> (10</a:t>
            </a:r>
            <a:r>
              <a:rPr lang="en-US" baseline="30000" dirty="0" smtClean="0"/>
              <a:t>18.8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 &lt; E &lt; 10</a:t>
            </a:r>
            <a:r>
              <a:rPr lang="en-US" baseline="30000" dirty="0" smtClean="0"/>
              <a:t>19.3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" name="Content Placeholder 9" descr="hData19.05.shif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3040" y="1170432"/>
            <a:ext cx="2653932" cy="2560320"/>
          </a:xfrm>
        </p:spPr>
      </p:pic>
      <p:pic>
        <p:nvPicPr>
          <p:cNvPr id="12" name="Content Placeholder 11" descr="hData19.25.shift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63040" y="3767328"/>
            <a:ext cx="2653932" cy="2560320"/>
          </a:xfrm>
        </p:spPr>
      </p:pic>
      <p:pic>
        <p:nvPicPr>
          <p:cNvPr id="11" name="Content Placeholder 10" descr="hData19.15.pn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5184647" y="1170433"/>
            <a:ext cx="2653932" cy="2560318"/>
          </a:xfrm>
        </p:spPr>
      </p:pic>
      <p:pic>
        <p:nvPicPr>
          <p:cNvPr id="13" name="Content Placeholder 12" descr="hData19.25.shift.png"/>
          <p:cNvPicPr>
            <a:picLocks noGrp="1" noChangeAspect="1"/>
          </p:cNvPicPr>
          <p:nvPr>
            <p:ph sz="quarter" idx="15"/>
          </p:nvPr>
        </p:nvPicPr>
        <p:blipFill>
          <a:blip r:embed="rId3" cstate="print"/>
          <a:stretch>
            <a:fillRect/>
          </a:stretch>
        </p:blipFill>
        <p:spPr>
          <a:xfrm>
            <a:off x="5184647" y="3767328"/>
            <a:ext cx="2653932" cy="256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Shifted Xmax (E &gt; 10</a:t>
            </a:r>
            <a:r>
              <a:rPr lang="en-US" baseline="30000" dirty="0" smtClean="0"/>
              <a:t>19.3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" name="Content Placeholder 9" descr="hData19.35.shif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0432" y="1170432"/>
            <a:ext cx="2653932" cy="2560320"/>
          </a:xfrm>
        </p:spPr>
      </p:pic>
      <p:pic>
        <p:nvPicPr>
          <p:cNvPr id="12" name="Content Placeholder 11" descr="hData19.55.shift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463040" y="3767328"/>
            <a:ext cx="2653932" cy="2560320"/>
          </a:xfrm>
        </p:spPr>
      </p:pic>
      <p:pic>
        <p:nvPicPr>
          <p:cNvPr id="11" name="Content Placeholder 10" descr="hData19.45.shift.pn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5184648" y="1170432"/>
            <a:ext cx="2653932" cy="256032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All-Particle Spectrum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Content Placeholder 9" descr="spectra000200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Four clearly defined spectral features</a:t>
            </a:r>
          </a:p>
          <a:p>
            <a:pPr lvl="1"/>
            <a:r>
              <a:rPr lang="en-US" dirty="0" smtClean="0"/>
              <a:t>Knee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Knee</a:t>
            </a:r>
          </a:p>
          <a:p>
            <a:pPr lvl="1"/>
            <a:r>
              <a:rPr lang="en-US" dirty="0" smtClean="0"/>
              <a:t>Ankle</a:t>
            </a:r>
          </a:p>
          <a:p>
            <a:pPr lvl="1"/>
            <a:r>
              <a:rPr lang="en-US" dirty="0" smtClean="0"/>
              <a:t>Cutoff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6264" y="281940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Knee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43207" y="2771001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Knee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396240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Ankle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79509" y="4371201"/>
            <a:ext cx="659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Cutoff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Compatibility of shifted X</a:t>
            </a:r>
            <a:r>
              <a:rPr lang="en-US" baseline="-25000" dirty="0" smtClean="0"/>
              <a:t>max</a:t>
            </a:r>
            <a:r>
              <a:rPr lang="en-US" dirty="0" smtClean="0"/>
              <a:t> with MC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3" name="Content Placeholder 12" descr="xmax_ks_shif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Statistical tests of the shifted distributions provide compatibility of the shape</a:t>
            </a:r>
          </a:p>
          <a:p>
            <a:r>
              <a:rPr lang="en-US" dirty="0" smtClean="0"/>
              <a:t>Iron MC is excluded below 10</a:t>
            </a:r>
            <a:r>
              <a:rPr lang="en-US" baseline="30000" dirty="0" smtClean="0"/>
              <a:t>18.8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Otherwise the statistical power is limited above 10</a:t>
            </a:r>
            <a:r>
              <a:rPr lang="en-US" baseline="30000" dirty="0" smtClean="0"/>
              <a:t>18.8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study shows very clear compatibility with proton MC and exclude iron MC below 10</a:t>
            </a:r>
            <a:r>
              <a:rPr lang="en-US" baseline="30000" dirty="0" smtClean="0"/>
              <a:t>19.3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Data shows a 10 g/cm</a:t>
            </a:r>
            <a:r>
              <a:rPr lang="en-US" baseline="30000" dirty="0" smtClean="0"/>
              <a:t>2</a:t>
            </a:r>
            <a:r>
              <a:rPr lang="en-US" dirty="0" smtClean="0"/>
              <a:t> shift in X</a:t>
            </a:r>
            <a:r>
              <a:rPr lang="en-US" baseline="-25000" dirty="0" smtClean="0"/>
              <a:t>max</a:t>
            </a:r>
            <a:r>
              <a:rPr lang="en-US" dirty="0" smtClean="0"/>
              <a:t> from </a:t>
            </a:r>
            <a:r>
              <a:rPr lang="en-US" dirty="0" err="1" smtClean="0"/>
              <a:t>QGSJetII</a:t>
            </a:r>
            <a:r>
              <a:rPr lang="en-US" dirty="0" smtClean="0"/>
              <a:t> protons</a:t>
            </a:r>
          </a:p>
          <a:p>
            <a:r>
              <a:rPr lang="en-US" dirty="0" smtClean="0"/>
              <a:t>Measurement of width and “shape” of X</a:t>
            </a:r>
            <a:r>
              <a:rPr lang="en-US" baseline="-25000" dirty="0" smtClean="0"/>
              <a:t>max</a:t>
            </a:r>
            <a:r>
              <a:rPr lang="en-US" dirty="0" smtClean="0"/>
              <a:t> distributions corroborate the proton compatibility below 10</a:t>
            </a:r>
            <a:r>
              <a:rPr lang="en-US" baseline="30000" dirty="0" smtClean="0"/>
              <a:t>18.8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This result supports the GZK cutoff and pair-production theories to explain features of the cosmic ray spectrum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Support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Electromagnetic Cascade (</a:t>
            </a:r>
            <a:r>
              <a:rPr lang="en-US" dirty="0" err="1" smtClean="0"/>
              <a:t>Heitler</a:t>
            </a:r>
            <a:r>
              <a:rPr lang="en-US" dirty="0" smtClean="0"/>
              <a:t> Model)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9" name="Content Placeholder 18" descr="emCascad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4041775" cy="2046201"/>
          </a:xfrm>
        </p:spPr>
      </p:pic>
      <p:sp>
        <p:nvSpPr>
          <p:cNvPr id="18" name="Content Placeholder 1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energy photons pair produce producing e</a:t>
            </a:r>
            <a:r>
              <a:rPr lang="en-US" baseline="30000" dirty="0" smtClean="0"/>
              <a:t>+/-</a:t>
            </a:r>
            <a:r>
              <a:rPr lang="en-US" dirty="0" smtClean="0"/>
              <a:t> </a:t>
            </a:r>
          </a:p>
          <a:p>
            <a:r>
              <a:rPr lang="en-US" dirty="0" smtClean="0"/>
              <a:t>e</a:t>
            </a:r>
            <a:r>
              <a:rPr lang="en-US" baseline="30000" dirty="0" smtClean="0"/>
              <a:t>+/-</a:t>
            </a:r>
            <a:r>
              <a:rPr lang="en-US" dirty="0" smtClean="0"/>
              <a:t> </a:t>
            </a:r>
            <a:r>
              <a:rPr lang="en-US" dirty="0" err="1" smtClean="0"/>
              <a:t>bremsstrahlung</a:t>
            </a:r>
            <a:r>
              <a:rPr lang="en-US" dirty="0" smtClean="0"/>
              <a:t> producing photons</a:t>
            </a:r>
          </a:p>
          <a:p>
            <a:r>
              <a:rPr lang="en-US" dirty="0" smtClean="0"/>
              <a:t>Critical energy when electrons lost to ionization is dominate</a:t>
            </a:r>
          </a:p>
          <a:p>
            <a:pPr lvl="1"/>
            <a:r>
              <a:rPr lang="en-US" dirty="0" smtClean="0"/>
              <a:t>84 </a:t>
            </a:r>
            <a:r>
              <a:rPr lang="en-US" dirty="0" err="1" smtClean="0"/>
              <a:t>MeV</a:t>
            </a:r>
            <a:r>
              <a:rPr lang="en-US" dirty="0" smtClean="0"/>
              <a:t> in the atmosphere</a:t>
            </a:r>
          </a:p>
          <a:p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r>
              <a:rPr lang="en-US" dirty="0" smtClean="0"/>
              <a:t> may be observed with UV sensitive telescopes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784598" y="1368552"/>
            <a:ext cx="4041648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2600" dirty="0" smtClean="0"/>
          </a:p>
        </p:txBody>
      </p:sp>
      <p:graphicFrame>
        <p:nvGraphicFramePr>
          <p:cNvPr id="40963" name="Content Placeholder 8"/>
          <p:cNvGraphicFramePr>
            <a:graphicFrameLocks noChangeAspect="1"/>
          </p:cNvGraphicFramePr>
          <p:nvPr/>
        </p:nvGraphicFramePr>
        <p:xfrm>
          <a:off x="152400" y="3581399"/>
          <a:ext cx="4419601" cy="2452763"/>
        </p:xfrm>
        <a:graphic>
          <a:graphicData uri="http://schemas.openxmlformats.org/presentationml/2006/ole">
            <p:oleObj spid="_x0000_s111618" name="Equation" r:id="rId4" imgW="242568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Energy Deposited in CORSIKA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3" name="Content Placeholder 12" descr="alpha_prot_iron_overlay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30421"/>
            <a:ext cx="4041775" cy="3314683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CORSIKA simulations are used to calculate the average energy deposited by air shower</a:t>
            </a:r>
          </a:p>
          <a:p>
            <a:r>
              <a:rPr lang="en-US" dirty="0" smtClean="0"/>
              <a:t>Proton and iron simulations agree above s = 0.4</a:t>
            </a:r>
          </a:p>
          <a:p>
            <a:r>
              <a:rPr lang="en-US" dirty="0" smtClean="0"/>
              <a:t>“age” is related to X as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86400" y="4724400"/>
          <a:ext cx="1658472" cy="762000"/>
        </p:xfrm>
        <a:graphic>
          <a:graphicData uri="http://schemas.openxmlformats.org/presentationml/2006/ole">
            <p:oleObj spid="_x0000_s110594" name="Equation" r:id="rId4" imgW="939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Fluorescence Yield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1228725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fluorescence lines as measured by the FLASH experiment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Kakimoto</a:t>
            </a:r>
            <a:r>
              <a:rPr lang="en-US" dirty="0" smtClean="0"/>
              <a:t> fluorescence yield provides the number of photons per energy deposited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" name="Content Placeholder 9" descr="flash_line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5331"/>
            <a:ext cx="4038600" cy="2735137"/>
          </a:xfrm>
        </p:spPr>
      </p:pic>
      <p:pic>
        <p:nvPicPr>
          <p:cNvPr id="11" name="Content Placeholder 10" descr="kakimoto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85331"/>
            <a:ext cx="4038600" cy="2735137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Dependence of X</a:t>
            </a:r>
            <a:r>
              <a:rPr lang="en-US" baseline="-25000" dirty="0" smtClean="0"/>
              <a:t>max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9" name="Content Placeholder 8" descr="corsika_rail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Difference models of </a:t>
            </a:r>
            <a:r>
              <a:rPr lang="en-US" dirty="0" err="1" smtClean="0"/>
              <a:t>hadronic</a:t>
            </a:r>
            <a:r>
              <a:rPr lang="en-US" dirty="0" smtClean="0"/>
              <a:t> physics produce slightly different X</a:t>
            </a:r>
            <a:r>
              <a:rPr lang="en-US" baseline="-25000" dirty="0" smtClean="0"/>
              <a:t>max</a:t>
            </a:r>
          </a:p>
          <a:p>
            <a:r>
              <a:rPr lang="en-US" dirty="0" smtClean="0"/>
              <a:t>Model parameters must be extrapolated from accelerator results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Extra Resolutions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 Studies (Cascade Energy)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8" name="Content Placeholder 7" descr="hGHEnergyRes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pic>
        <p:nvPicPr>
          <p:cNvPr id="9" name="Content Placeholder 8" descr="hGHEnergyRes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2023681"/>
            <a:ext cx="4041775" cy="3321812"/>
          </a:xfrm>
        </p:spPr>
      </p:pic>
      <p:sp>
        <p:nvSpPr>
          <p:cNvPr id="10" name="TextBox 9"/>
          <p:cNvSpPr txBox="1"/>
          <p:nvPr/>
        </p:nvSpPr>
        <p:spPr>
          <a:xfrm>
            <a:off x="2971800" y="2678668"/>
            <a:ext cx="14478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 8.7%</a:t>
            </a:r>
          </a:p>
          <a:p>
            <a:r>
              <a:rPr lang="en-US" dirty="0" smtClean="0"/>
              <a:t>RMS: 7.3%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667000"/>
            <a:ext cx="14478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Mean: 6.5%</a:t>
            </a:r>
          </a:p>
          <a:p>
            <a:r>
              <a:rPr lang="en-US" dirty="0" smtClean="0"/>
              <a:t>RMS: 6.1%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 Studies (X</a:t>
            </a:r>
            <a:r>
              <a:rPr lang="en-US" baseline="-25000" dirty="0" smtClean="0"/>
              <a:t>max</a:t>
            </a:r>
            <a:r>
              <a:rPr lang="en-US" dirty="0" smtClean="0"/>
              <a:t> in Energy)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12" name="Content Placeholder 11" descr="xmax_res_energy_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13" name="Content Placeholder 12" descr="xmax_res_energy_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Cutoff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3145"/>
            <a:ext cx="3505200" cy="19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1755648"/>
          </a:xfrm>
        </p:spPr>
        <p:txBody>
          <a:bodyPr>
            <a:normAutofit/>
          </a:bodyPr>
          <a:lstStyle/>
          <a:p>
            <a:r>
              <a:rPr lang="en-US" dirty="0" smtClean="0"/>
              <a:t>Predicted in 1966 by </a:t>
            </a:r>
            <a:r>
              <a:rPr lang="en-US" dirty="0" err="1" smtClean="0"/>
              <a:t>Greisen</a:t>
            </a:r>
            <a:r>
              <a:rPr lang="en-US" dirty="0" smtClean="0"/>
              <a:t>, </a:t>
            </a:r>
            <a:r>
              <a:rPr lang="en-US" dirty="0" err="1" smtClean="0"/>
              <a:t>Kuzmin</a:t>
            </a:r>
            <a:r>
              <a:rPr lang="en-US" dirty="0" smtClean="0"/>
              <a:t>, and </a:t>
            </a:r>
            <a:r>
              <a:rPr lang="en-US" dirty="0" err="1" smtClean="0"/>
              <a:t>Zatsepin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Coined the “GZK” Cutoff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52062" y="2971800"/>
          <a:ext cx="3177538" cy="914400"/>
        </p:xfrm>
        <a:graphic>
          <a:graphicData uri="http://schemas.openxmlformats.org/presentationml/2006/ole">
            <p:oleObj spid="_x0000_s2050" name="Equation" r:id="rId4" imgW="1765080" imgH="507960" progId="Equation.3">
              <p:embed/>
            </p:oleObj>
          </a:graphicData>
        </a:graphic>
      </p:graphicFrame>
      <p:pic>
        <p:nvPicPr>
          <p:cNvPr id="12" name="Picture 11" descr="pgamm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680393"/>
            <a:ext cx="3038475" cy="2506093"/>
          </a:xfrm>
          <a:prstGeom prst="rect">
            <a:avLst/>
          </a:prstGeom>
        </p:spPr>
      </p:pic>
      <p:sp>
        <p:nvSpPr>
          <p:cNvPr id="17" name="Content Placeholder 6"/>
          <p:cNvSpPr txBox="1">
            <a:spLocks/>
          </p:cNvSpPr>
          <p:nvPr/>
        </p:nvSpPr>
        <p:spPr>
          <a:xfrm>
            <a:off x="4645152" y="3962400"/>
            <a:ext cx="4041648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observed by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Requires protons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Alternative: acceleration limit?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Extra Comparison Plots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</a:t>
            </a:r>
            <a:r>
              <a:rPr lang="el-GR" dirty="0" smtClean="0">
                <a:latin typeface="Times New Roman"/>
                <a:cs typeface="Times New Roman"/>
              </a:rPr>
              <a:t>χ</a:t>
            </a:r>
            <a:r>
              <a:rPr lang="en-US" baseline="-25000" dirty="0" smtClean="0">
                <a:latin typeface="Times New Roman"/>
                <a:cs typeface="Times New Roman"/>
              </a:rPr>
              <a:t>GEOM</a:t>
            </a:r>
            <a:r>
              <a:rPr lang="en-US" dirty="0" smtClean="0">
                <a:latin typeface="Times New Roman"/>
                <a:cs typeface="Times New Roman"/>
              </a:rPr>
              <a:t>/DOF)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8" name="Content Placeholder 7" descr="hGeomChi2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GeomChi2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3154680" y="294132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26481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33488" y="294132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26481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</a:t>
            </a:r>
            <a:r>
              <a:rPr lang="el-GR" dirty="0" smtClean="0">
                <a:latin typeface="Times New Roman"/>
                <a:cs typeface="Times New Roman"/>
              </a:rPr>
              <a:t>χ</a:t>
            </a:r>
            <a:r>
              <a:rPr lang="en-US" baseline="-25000" dirty="0" smtClean="0">
                <a:latin typeface="Times New Roman"/>
                <a:cs typeface="Times New Roman"/>
              </a:rPr>
              <a:t>PRFL</a:t>
            </a:r>
            <a:r>
              <a:rPr lang="en-US" dirty="0" smtClean="0">
                <a:latin typeface="Times New Roman"/>
                <a:cs typeface="Times New Roman"/>
              </a:rPr>
              <a:t>/DOF)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8" name="Content Placeholder 7" descr="hTbflChi2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TbflChi2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3154680" y="294132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26481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24344" y="294132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264818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(X</a:t>
            </a:r>
            <a:r>
              <a:rPr lang="en-US" baseline="-25000" dirty="0" smtClean="0"/>
              <a:t>low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8" name="Content Placeholder 7" descr="hXLow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XLow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(X</a:t>
            </a:r>
            <a:r>
              <a:rPr lang="en-US" baseline="-25000" dirty="0" smtClean="0"/>
              <a:t>high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8" name="Content Placeholder 7" descr="hXHigh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11" name="Content Placeholder 10" descr="hXHigh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(Azimuth)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" name="Content Placeholder 7" descr="hAzm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Azm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Data/Monte Carlo (Y</a:t>
            </a:r>
            <a:r>
              <a:rPr lang="en-US" baseline="-25000" dirty="0" smtClean="0"/>
              <a:t>core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8" name="Content Placeholder 7" descr="hYCore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5896"/>
            <a:ext cx="4041775" cy="4483733"/>
          </a:xfrm>
        </p:spPr>
      </p:pic>
      <p:pic>
        <p:nvPicPr>
          <p:cNvPr id="9" name="Content Placeholder 8" descr="hYCore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442721"/>
            <a:ext cx="4041775" cy="448373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Study: X</a:t>
            </a:r>
            <a:r>
              <a:rPr lang="en-US" baseline="-25000" dirty="0" smtClean="0"/>
              <a:t>max</a:t>
            </a:r>
            <a:r>
              <a:rPr lang="en-US" dirty="0" smtClean="0"/>
              <a:t> Acceptance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16" name="Content Placeholder 15" descr="xmax_accept_pro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9765"/>
            <a:ext cx="4041775" cy="4775995"/>
          </a:xfrm>
        </p:spPr>
      </p:pic>
      <p:pic>
        <p:nvPicPr>
          <p:cNvPr id="17" name="Content Placeholder 16" descr="xmax_accept_iron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2325" y="1296590"/>
            <a:ext cx="4041775" cy="477599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max</a:t>
            </a:r>
            <a:r>
              <a:rPr lang="en-US" dirty="0" smtClean="0"/>
              <a:t> Data After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29,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3" name="Content Placeholder 12" descr="xmax_data_scatt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6856"/>
            <a:ext cx="4041775" cy="3321812"/>
          </a:xfrm>
        </p:spPr>
      </p:pic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Clear elongation rate in the mean (red circles)</a:t>
            </a:r>
          </a:p>
          <a:p>
            <a:r>
              <a:rPr lang="en-US" dirty="0" smtClean="0"/>
              <a:t>Statistics are too poor to draw any conclusions above 10</a:t>
            </a:r>
            <a:r>
              <a:rPr lang="en-US" baseline="30000" dirty="0" smtClean="0"/>
              <a:t>19.3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endParaRPr lang="en-US" dirty="0" smtClean="0"/>
          </a:p>
          <a:p>
            <a:pPr lvl="1"/>
            <a:r>
              <a:rPr lang="en-US" dirty="0" smtClean="0"/>
              <a:t>Marked with solid line</a:t>
            </a:r>
          </a:p>
          <a:p>
            <a:r>
              <a:rPr lang="en-US" dirty="0" smtClean="0"/>
              <a:t>MC is used to aid in interpretation of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max</a:t>
            </a:r>
            <a:r>
              <a:rPr lang="en-US" dirty="0" smtClean="0"/>
              <a:t> RMS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8" name="Content Placeholder 7" descr="xmax_rms_dat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4041775" cy="3029549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RMS of the distributions of X</a:t>
            </a:r>
            <a:r>
              <a:rPr lang="en-US" baseline="-25000" dirty="0" smtClean="0"/>
              <a:t>max</a:t>
            </a:r>
            <a:r>
              <a:rPr lang="en-US" dirty="0" smtClean="0"/>
              <a:t> may be used to quantify the width</a:t>
            </a:r>
          </a:p>
          <a:p>
            <a:r>
              <a:rPr lang="en-US" dirty="0" smtClean="0"/>
              <a:t>This measurement is susceptible to under-sampling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 descr="fig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78785"/>
            <a:ext cx="4041775" cy="4079015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2289048"/>
          </a:xfrm>
        </p:spPr>
        <p:txBody>
          <a:bodyPr>
            <a:normAutofit/>
          </a:bodyPr>
          <a:lstStyle/>
          <a:p>
            <a:r>
              <a:rPr lang="en-US" dirty="0" smtClean="0"/>
              <a:t>Produced by pair production combined with GZK “pile up”</a:t>
            </a:r>
          </a:p>
          <a:p>
            <a:pPr lvl="1"/>
            <a:r>
              <a:rPr lang="en-US" dirty="0" smtClean="0"/>
              <a:t>First shown by </a:t>
            </a:r>
            <a:r>
              <a:rPr lang="en-US" dirty="0" err="1" smtClean="0"/>
              <a:t>Berezinsky</a:t>
            </a:r>
            <a:r>
              <a:rPr lang="en-US" dirty="0" smtClean="0"/>
              <a:t>, 1988</a:t>
            </a:r>
          </a:p>
          <a:p>
            <a:pPr lvl="1"/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29200" y="3267973"/>
          <a:ext cx="2743200" cy="465827"/>
        </p:xfrm>
        <a:graphic>
          <a:graphicData uri="http://schemas.openxmlformats.org/presentationml/2006/ole">
            <p:oleObj spid="_x0000_s38914" name="Equation" r:id="rId4" imgW="1346040" imgH="228600" progId="Equation.3">
              <p:embed/>
            </p:oleObj>
          </a:graphicData>
        </a:graphic>
      </p:graphicFrame>
      <p:sp>
        <p:nvSpPr>
          <p:cNvPr id="12" name="Content Placeholder 6"/>
          <p:cNvSpPr txBox="1">
            <a:spLocks/>
          </p:cNvSpPr>
          <p:nvPr/>
        </p:nvSpPr>
        <p:spPr>
          <a:xfrm>
            <a:off x="4645152" y="3733800"/>
            <a:ext cx="4041648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protons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Alternative: extra-Galactic transition?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1054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Reproduction of </a:t>
            </a:r>
            <a:r>
              <a:rPr lang="en-US" sz="1400" dirty="0" err="1" smtClean="0"/>
              <a:t>Berezinsky’s</a:t>
            </a:r>
            <a:r>
              <a:rPr lang="en-US" sz="1400" dirty="0" smtClean="0"/>
              <a:t> modeled comic ray spectrum by D. Bergman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Extensive Air Shower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 descr="ea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3867251" cy="4937125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cosmic rays interact high in the Earth’s atmosphere</a:t>
            </a:r>
          </a:p>
          <a:p>
            <a:pPr lvl="1"/>
            <a:r>
              <a:rPr lang="en-US" dirty="0" smtClean="0"/>
              <a:t>EASs result in billions of secondary particles</a:t>
            </a:r>
          </a:p>
          <a:p>
            <a:r>
              <a:rPr lang="en-US" dirty="0" smtClean="0"/>
              <a:t>Fluorescence photons produced at core</a:t>
            </a:r>
          </a:p>
          <a:p>
            <a:pPr lvl="1"/>
            <a:r>
              <a:rPr lang="en-US" dirty="0" smtClean="0"/>
              <a:t>May be observed with telescopes in the UV</a:t>
            </a:r>
          </a:p>
          <a:p>
            <a:r>
              <a:rPr lang="en-US" dirty="0" smtClean="0"/>
              <a:t>Many particles reach the ground</a:t>
            </a:r>
          </a:p>
          <a:p>
            <a:pPr lvl="1"/>
            <a:r>
              <a:rPr lang="en-US" dirty="0" smtClean="0"/>
              <a:t>May be observed with ground 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 Shower Simulations (CORSIKA)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847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Simulated air shower – </a:t>
            </a:r>
          </a:p>
          <a:p>
            <a:r>
              <a:rPr lang="en-US" dirty="0" smtClean="0"/>
              <a:t>E = 10</a:t>
            </a:r>
            <a:r>
              <a:rPr lang="en-US" baseline="30000" dirty="0" smtClean="0"/>
              <a:t>15</a:t>
            </a:r>
            <a:r>
              <a:rPr lang="en-US" dirty="0" smtClean="0"/>
              <a:t> eV proton,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dirty="0" smtClean="0"/>
              <a:t>45</a:t>
            </a:r>
            <a:r>
              <a:rPr lang="en-US" baseline="30000" dirty="0" smtClean="0">
                <a:latin typeface="Times New Roman"/>
                <a:cs typeface="Times New Roman"/>
              </a:rPr>
              <a:t>°</a:t>
            </a:r>
            <a:endParaRPr lang="en-US" baseline="300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Gaisser-Hillas parameterization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29,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Elliott Barcikowski, PhD Defense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1F0-0AB0-47E9-A466-FE935AC917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Content Placeholder 10" descr="proton_15_45deg.xz.thumb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2362200"/>
            <a:ext cx="3250794" cy="2425397"/>
          </a:xfrm>
        </p:spPr>
      </p:pic>
      <p:pic>
        <p:nvPicPr>
          <p:cNvPr id="12" name="Content Placeholder 11" descr="long_example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8200" y="3208463"/>
            <a:ext cx="4038600" cy="2735137"/>
          </a:xfrm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21859" y="2209800"/>
          <a:ext cx="3812541" cy="723900"/>
        </p:xfrm>
        <a:graphic>
          <a:graphicData uri="http://schemas.openxmlformats.org/presentationml/2006/ole">
            <p:oleObj spid="_x0000_s46082" name="Equation" r:id="rId5" imgW="3009600" imgH="57132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49718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– e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+/-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green – </a:t>
            </a:r>
            <a:r>
              <a:rPr lang="el-GR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aseline="30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+/-</a:t>
            </a:r>
            <a:endParaRPr lang="en-US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blue – hadrons (</a:t>
            </a:r>
            <a:r>
              <a:rPr lang="el-G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0/+/-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0/+/-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p, 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4448</TotalTime>
  <Words>2335</Words>
  <Application>Microsoft Office PowerPoint</Application>
  <PresentationFormat>On-screen Show (4:3)</PresentationFormat>
  <Paragraphs>491</Paragraphs>
  <Slides>69</Slides>
  <Notes>4</Notes>
  <HiddenSlides>4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Custom Design</vt:lpstr>
      <vt:lpstr>Origin</vt:lpstr>
      <vt:lpstr>Equation</vt:lpstr>
      <vt:lpstr>Slide 1</vt:lpstr>
      <vt:lpstr>What are cosmic rays?</vt:lpstr>
      <vt:lpstr>The All-Particle Spectrum</vt:lpstr>
      <vt:lpstr>The All-Particle Spectrum</vt:lpstr>
      <vt:lpstr>The All-Particle Spectrum</vt:lpstr>
      <vt:lpstr>Cutoff</vt:lpstr>
      <vt:lpstr>Ankle</vt:lpstr>
      <vt:lpstr>The Extensive Air Shower</vt:lpstr>
      <vt:lpstr>Air Shower Simulations (CORSIKA)</vt:lpstr>
      <vt:lpstr>Proton and Iron Xmax Distributions</vt:lpstr>
      <vt:lpstr>The Telescope Array Experiment</vt:lpstr>
      <vt:lpstr>The Telescope Array Experiment</vt:lpstr>
      <vt:lpstr>The Telescope Array Experiment</vt:lpstr>
      <vt:lpstr>BRM/LR Fluorescence Detectors (I)</vt:lpstr>
      <vt:lpstr>BRM/LR Fluorescence Detectors (II)</vt:lpstr>
      <vt:lpstr>Surface Array</vt:lpstr>
      <vt:lpstr>The Telescope Array Hybrid Detector</vt:lpstr>
      <vt:lpstr>Detector Simulation</vt:lpstr>
      <vt:lpstr>Detector Simulation</vt:lpstr>
      <vt:lpstr>Detector Simulation</vt:lpstr>
      <vt:lpstr>Thrown MC Distributions</vt:lpstr>
      <vt:lpstr>Hybrid Geometry Reconstruction (I)</vt:lpstr>
      <vt:lpstr>Hybrid Geometry Reconstruction (I)</vt:lpstr>
      <vt:lpstr>Hybrid Geometry Reconstruction (II)</vt:lpstr>
      <vt:lpstr>Longitudinal Profile Reconstruction</vt:lpstr>
      <vt:lpstr>Missing Energy Correction</vt:lpstr>
      <vt:lpstr>Data Set and Quality Cuts</vt:lpstr>
      <vt:lpstr>Energy Scale Treatment</vt:lpstr>
      <vt:lpstr>Resolution Studies (Zenith)</vt:lpstr>
      <vt:lpstr>Resolution Studies (Rp)</vt:lpstr>
      <vt:lpstr>Resolution Studies (Energy)</vt:lpstr>
      <vt:lpstr>Resolution Studies (Xmax)</vt:lpstr>
      <vt:lpstr>Data/Monte Carlo (Xcore)</vt:lpstr>
      <vt:lpstr>Data/Monte Carlo (Zenith Angle)</vt:lpstr>
      <vt:lpstr>Data/Monte Carlo (Track Length)</vt:lpstr>
      <vt:lpstr>Data/Monte Carlo (ψ)</vt:lpstr>
      <vt:lpstr>Data/Monte Carlo (Rp)</vt:lpstr>
      <vt:lpstr>Data/Monte Carlo (Energy)</vt:lpstr>
      <vt:lpstr>Data/Monte Carlo (Xmax)</vt:lpstr>
      <vt:lpstr>Xmax (1018.5 eV &lt; E &lt; 1018.9 eV)</vt:lpstr>
      <vt:lpstr>Xmax (1018.9 eV &lt; E &lt; 1019.3 eV)</vt:lpstr>
      <vt:lpstr>Xmax (E &gt; 1019.3 eV)</vt:lpstr>
      <vt:lpstr>Compatibility with MC</vt:lpstr>
      <vt:lpstr>MC Study: Mean Xmax</vt:lpstr>
      <vt:lpstr>Mean Xmax</vt:lpstr>
      <vt:lpstr>Mean Xmax</vt:lpstr>
      <vt:lpstr>Shifted Xmax (1018.5 eV &lt; E &lt; 1018.8 eV)</vt:lpstr>
      <vt:lpstr>Shifted Xmax (1018.8 eV &lt; E &lt; 1019.3 eV)</vt:lpstr>
      <vt:lpstr>Shifted Xmax (E &gt; 1019.3 eV)</vt:lpstr>
      <vt:lpstr>Compatibility of shifted Xmax with MC</vt:lpstr>
      <vt:lpstr>Conclusions</vt:lpstr>
      <vt:lpstr>Support Slides</vt:lpstr>
      <vt:lpstr>Electromagnetic Cascade (Heitler Model)</vt:lpstr>
      <vt:lpstr>Average Energy Deposited in CORSIKA</vt:lpstr>
      <vt:lpstr>Fluorescence Yield</vt:lpstr>
      <vt:lpstr>Model Dependence of Xmax</vt:lpstr>
      <vt:lpstr>Extra Resolutions</vt:lpstr>
      <vt:lpstr>Resolution Studies (Cascade Energy)</vt:lpstr>
      <vt:lpstr>Resolution Studies (Xmax in Energy)</vt:lpstr>
      <vt:lpstr>Extra Comparison Plots</vt:lpstr>
      <vt:lpstr>Data/Monte Carlo (χGEOM/DOF)</vt:lpstr>
      <vt:lpstr>Data/Monte Carlo (χPRFL/DOF)</vt:lpstr>
      <vt:lpstr>Data/Monte Carlo (Xlow)</vt:lpstr>
      <vt:lpstr>Data/Monte Carlo (Xhigh)</vt:lpstr>
      <vt:lpstr>Data/Monte Carlo (Azimuth)</vt:lpstr>
      <vt:lpstr>Data/Monte Carlo (Ycore)</vt:lpstr>
      <vt:lpstr>MC Study: Xmax Acceptance</vt:lpstr>
      <vt:lpstr>Xmax Data After Cuts</vt:lpstr>
      <vt:lpstr>Xmax 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Composition of</dc:title>
  <dc:creator>elliottb</dc:creator>
  <cp:lastModifiedBy>elliottb</cp:lastModifiedBy>
  <cp:revision>416</cp:revision>
  <dcterms:created xsi:type="dcterms:W3CDTF">2011-09-13T22:50:51Z</dcterms:created>
  <dcterms:modified xsi:type="dcterms:W3CDTF">2011-09-29T15:30:31Z</dcterms:modified>
</cp:coreProperties>
</file>